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9" r:id="rId3"/>
    <p:sldId id="331" r:id="rId4"/>
    <p:sldId id="325" r:id="rId5"/>
    <p:sldId id="296" r:id="rId6"/>
    <p:sldId id="297" r:id="rId7"/>
    <p:sldId id="280" r:id="rId8"/>
    <p:sldId id="299" r:id="rId9"/>
    <p:sldId id="300" r:id="rId10"/>
    <p:sldId id="301" r:id="rId11"/>
    <p:sldId id="302" r:id="rId12"/>
    <p:sldId id="303" r:id="rId13"/>
    <p:sldId id="304" r:id="rId14"/>
    <p:sldId id="305" r:id="rId15"/>
    <p:sldId id="306" r:id="rId16"/>
    <p:sldId id="307" r:id="rId17"/>
    <p:sldId id="32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30" r:id="rId35"/>
    <p:sldId id="326" r:id="rId36"/>
    <p:sldId id="25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100" d="100"/>
          <a:sy n="100" d="100"/>
        </p:scale>
        <p:origin x="-5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25B55B2-E1E0-4563-9940-84597EB227D4}" type="datetimeFigureOut">
              <a:rPr lang="en-US"/>
              <a:pPr>
                <a:defRPr/>
              </a:pPr>
              <a:t>4/19/11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B196C22-E588-4992-9737-D733CD1B7F08}" type="slidenum">
              <a:rPr lang="en-US"/>
              <a:pPr>
                <a:defRPr/>
              </a:pPr>
              <a:t>‹#›</a:t>
            </a:fld>
            <a:endParaRPr lang="en-US"/>
          </a:p>
        </p:txBody>
      </p:sp>
    </p:spTree>
    <p:extLst>
      <p:ext uri="{BB962C8B-B14F-4D97-AF65-F5344CB8AC3E}">
        <p14:creationId xmlns:p14="http://schemas.microsoft.com/office/powerpoint/2010/main" val="464231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746F69-BC0A-4D0A-951B-97AA93AE4A48}" type="slidenum">
              <a:rPr lang="en-US" smtClean="0"/>
              <a:pPr/>
              <a:t>5</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A9A743-E4C6-4E9A-AE5E-1261415D4AD9}" type="slidenum">
              <a:rPr lang="en-US" smtClean="0"/>
              <a:pPr/>
              <a:t>15</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B7BDB-DABC-4D4C-B45B-60D3C8E0B5F3}" type="slidenum">
              <a:rPr lang="en-US" smtClean="0"/>
              <a:pPr/>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BB643A-34B3-46C5-A09A-AAFE31ABF381}" type="slidenum">
              <a:rPr lang="en-US" smtClean="0"/>
              <a:pPr/>
              <a:t>20</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150221-4DA9-43A7-A06E-0C4E8B5E6F20}" type="slidenum">
              <a:rPr lang="en-US" smtClean="0"/>
              <a:pPr/>
              <a:t>21</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7BF07-715A-4C27-98A4-49DB48239B7F}"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6C230A-C786-497E-99EF-83BA48F895E5}" type="slidenum">
              <a:rPr lang="en-US" smtClean="0"/>
              <a:pPr/>
              <a:t>23</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61B2BC-1194-4F7E-8A78-4EEDCA7F79D8}" type="slidenum">
              <a:rPr lang="en-US" smtClean="0"/>
              <a:pPr/>
              <a:t>24</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088190-E328-459E-8188-FCFCD35C8163}" type="slidenum">
              <a:rPr lang="en-US" smtClean="0"/>
              <a:pPr/>
              <a:t>25</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EF3172-0CDC-4E57-ABB9-B60701E84AA3}"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7429BD-963B-4F87-B92C-FC14EBF8EA3A}" type="slidenum">
              <a:rPr lang="en-US" smtClean="0"/>
              <a:pPr/>
              <a:t>27</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2DE5F-B9CB-427A-8C48-BB82A8607C76}"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597DA1-4DBD-434F-B1BE-915EB5596996}" type="slidenum">
              <a:rPr lang="en-US" smtClean="0"/>
              <a:pPr/>
              <a:t>28</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2B06A3-8A22-452C-8CCC-0B42C0008EEA}" type="slidenum">
              <a:rPr lang="en-US" smtClean="0"/>
              <a:pPr/>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6B1B3-348A-41B8-B5B9-EEEBC3CB7096}" type="slidenum">
              <a:rPr lang="en-US" smtClean="0"/>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70A450D-6595-42DA-B367-69CBE0A12B4F}" type="slidenum">
              <a:rPr lang="en-US" smtClean="0"/>
              <a:pPr/>
              <a:t>31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9A43BA-BF30-41D1-86C8-9C7E973BEFD9}" type="slidenum">
              <a:rPr lang="en-US" smtClean="0"/>
              <a:pPr/>
              <a:t>32</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F1692-3166-4751-B30A-8C1161C03EEC}"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F22DB6-71EA-4DA0-932A-3B1DAA6AFE64}" type="slidenum">
              <a:rPr lang="en-US" smtClean="0"/>
              <a:pPr/>
              <a:t>8</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7241E4-4B7F-4F5C-B03B-3F4F0C8A3142}" type="slidenum">
              <a:rPr lang="en-US" smtClean="0"/>
              <a:pPr/>
              <a:t>9</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8B697-9FB4-4AB8-8862-6C1A8EF4D111}"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55C8A7-D937-4F08-AF21-B682AAE54D38}"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146236-C29A-4075-A3C8-67440CFB2679}" type="slidenum">
              <a:rPr lang="en-US" smtClean="0"/>
              <a:pPr/>
              <a:t>12</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C03D67-6027-4ABB-B869-6067637B172B}" type="slidenum">
              <a:rPr lang="en-US" smtClean="0"/>
              <a:pPr/>
              <a:t>13</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034A09-3629-4974-98D6-3633B96FF6AE}" type="slidenum">
              <a:rPr lang="en-US" smtClean="0"/>
              <a:pPr/>
              <a:t>14</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64451AB2-072D-42E6-AAB3-915828A7AEC5}" type="datetimeFigureOut">
              <a:rPr lang="en-US"/>
              <a:pPr>
                <a:defRPr/>
              </a:pPr>
              <a:t>4/19/11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AE47B96-09DA-4A94-82B2-79B231173E9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4586A6-6241-4756-A8E6-122411D8FE67}" type="datetimeFigureOut">
              <a:rPr lang="en-US"/>
              <a:pPr>
                <a:defRPr/>
              </a:pPr>
              <a:t>4/19/11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993A6E-BE1D-46DA-8B7A-3A140123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2A6BCCB-B367-4F62-BD65-912E652C4A9F}" type="datetimeFigureOut">
              <a:rPr lang="en-US"/>
              <a:pPr>
                <a:defRPr/>
              </a:pPr>
              <a:t>4/19/11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A13AEC9-459C-4659-8467-8CE30C87BA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4676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AEC8671-1A62-4444-835C-09D15EDE5F1D}" type="datetimeFigureOut">
              <a:rPr lang="en-US"/>
              <a:pPr>
                <a:defRPr/>
              </a:pPr>
              <a:t>4/19/11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AEDE6A1-44ED-4123-AFB1-756E5D38649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dirty="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82809B3-91BB-4B77-A540-001B550A6F62}" type="slidenum">
              <a:rPr lang="en-US"/>
              <a:pPr>
                <a:defRPr/>
              </a:pPr>
              <a:t>‹#›</a:t>
            </a:fld>
            <a:endParaRPr lang="en-US" dirty="0"/>
          </a:p>
        </p:txBody>
      </p:sp>
    </p:spTree>
  </p:cSld>
  <p:clrMapOvr>
    <a:masterClrMapping/>
  </p:clrMapOvr>
  <p:transition xmlns:p14="http://schemas.microsoft.com/office/powerpoint/2010/mai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F02B246-C142-4066-9D2E-D00B059E41F0}" type="slidenum">
              <a:rPr lang="en-US"/>
              <a:pPr>
                <a:defRPr/>
              </a:pPr>
              <a:t>‹#›</a:t>
            </a:fld>
            <a:endParaRPr lang="en-US" dirty="0"/>
          </a:p>
        </p:txBody>
      </p:sp>
    </p:spTree>
  </p:cSld>
  <p:clrMapOvr>
    <a:masterClrMapping/>
  </p:clrMapOvr>
  <p:transition xmlns:p14="http://schemas.microsoft.com/office/powerpoint/2010/mai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5950"/>
            <a:ext cx="8178800" cy="4171950"/>
          </a:xfrm>
        </p:spPr>
        <p:txBody>
          <a:bodyPr/>
          <a:lstStyle/>
          <a:p>
            <a:pPr lvl="0"/>
            <a:endParaRPr lang="en-US" noProof="0"/>
          </a:p>
        </p:txBody>
      </p:sp>
      <p:sp>
        <p:nvSpPr>
          <p:cNvPr id="4" name="Date Placeholder 3"/>
          <p:cNvSpPr>
            <a:spLocks noGrp="1"/>
          </p:cNvSpPr>
          <p:nvPr>
            <p:ph type="dt" sz="half" idx="10"/>
          </p:nvPr>
        </p:nvSpPr>
        <p:spPr>
          <a:xfrm>
            <a:off x="431800" y="622935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2935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31000" y="6229350"/>
            <a:ext cx="1905000" cy="457200"/>
          </a:xfrm>
        </p:spPr>
        <p:txBody>
          <a:bodyPr/>
          <a:lstStyle>
            <a:lvl1pPr>
              <a:defRPr/>
            </a:lvl1pPr>
          </a:lstStyle>
          <a:p>
            <a:pPr>
              <a:defRPr/>
            </a:pPr>
            <a:fld id="{4EF3AB3A-FF99-4FF0-9821-9B4C064D6164}" type="slidenum">
              <a:rPr lang="en-US"/>
              <a:pPr>
                <a:defRPr/>
              </a:pPr>
              <a:t>‹#›</a:t>
            </a:fld>
            <a:endParaRPr lang="en-US" dirty="0"/>
          </a:p>
        </p:txBody>
      </p:sp>
    </p:spTree>
  </p:cSld>
  <p:clrMapOvr>
    <a:masterClrMapping/>
  </p:clrMapOvr>
  <p:transition xmlns:p14="http://schemas.microsoft.com/office/powerpoint/2010/mai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78E789B-FE5B-4475-A74D-3689446DBE84}" type="slidenum">
              <a:rPr lang="en-US"/>
              <a:pPr>
                <a:defRPr/>
              </a:pPr>
              <a:t>‹#›</a:t>
            </a:fld>
            <a:endParaRPr lang="en-US" dirty="0"/>
          </a:p>
        </p:txBody>
      </p:sp>
    </p:spTree>
  </p:cSld>
  <p:clrMapOvr>
    <a:masterClrMapping/>
  </p:clrMapOvr>
  <p:transition xmlns:p14="http://schemas.microsoft.com/office/powerpoint/2010/mai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DD281399-5D16-49F8-BBDD-874A49E7AF0C}" type="datetimeFigureOut">
              <a:rPr lang="en-US"/>
              <a:pPr>
                <a:defRPr/>
              </a:pPr>
              <a:t>4/19/11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6C93D4E9-AC66-40FB-B23A-E8FD613BB01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D89372E-E350-4FBC-A4C6-505113A9390A}" type="datetimeFigureOut">
              <a:rPr lang="en-US"/>
              <a:pPr>
                <a:defRPr/>
              </a:pPr>
              <a:t>4/19/11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1BEFE5A-31D2-4EA4-9343-96C1B28556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AF6BFF-F968-424D-995E-FC898D3E1BC9}" type="datetimeFigureOut">
              <a:rPr lang="en-US"/>
              <a:pPr>
                <a:defRPr/>
              </a:pPr>
              <a:t>4/19/11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A72E33-F7F3-46E5-BCCF-5D883EEDC3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8AA99790-6741-403D-B8A7-CE67BF5AB391}" type="datetimeFigureOut">
              <a:rPr lang="en-US"/>
              <a:pPr>
                <a:defRPr/>
              </a:pPr>
              <a:t>4/19/11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2427797-52AB-4696-8FAF-578FE6C421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F76D71DE-7BDE-489A-8730-263A52265DCE}" type="datetimeFigureOut">
              <a:rPr lang="en-US"/>
              <a:pPr>
                <a:defRPr/>
              </a:pPr>
              <a:t>4/19/11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2C5B9455-CB58-4204-870D-05770BEE5B71}"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7913215-D30A-40A9-81CA-2E37382FECB3}" type="datetimeFigureOut">
              <a:rPr lang="en-US"/>
              <a:pPr>
                <a:defRPr/>
              </a:pPr>
              <a:t>4/19/11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6F25847-7EC9-435E-945F-B359D2B972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0D04A02D-1902-443C-8894-3D6D3F7AAF21}" type="datetimeFigureOut">
              <a:rPr lang="en-US"/>
              <a:pPr>
                <a:defRPr/>
              </a:pPr>
              <a:t>4/19/11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0F8BE649-5287-40D1-89E6-138D9E7B6D7C}"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C58311B-7A24-4491-8506-8E7B108F272F}" type="datetimeFigureOut">
              <a:rPr lang="en-US"/>
              <a:pPr>
                <a:defRPr/>
              </a:pPr>
              <a:t>4/19/11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DAB1D4EF-AB6D-4648-B61D-2CC532802854}"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915B21F1-85A1-4BE5-B931-B06C18B7CB2B}" type="datetimeFigureOut">
              <a:rPr lang="en-US"/>
              <a:pPr>
                <a:defRPr/>
              </a:pPr>
              <a:t>4/19/11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9CA483E-7A5E-4F15-BF83-AF711C5F36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57" r:id="rId4"/>
    <p:sldLayoutId id="2147483758" r:id="rId5"/>
    <p:sldLayoutId id="2147483766" r:id="rId6"/>
    <p:sldLayoutId id="2147483759" r:id="rId7"/>
    <p:sldLayoutId id="2147483767" r:id="rId8"/>
    <p:sldLayoutId id="2147483768" r:id="rId9"/>
    <p:sldLayoutId id="2147483760" r:id="rId10"/>
    <p:sldLayoutId id="2147483761" r:id="rId11"/>
    <p:sldLayoutId id="2147483762" r:id="rId12"/>
    <p:sldLayoutId id="2147483769" r:id="rId13"/>
    <p:sldLayoutId id="2147483770" r:id="rId14"/>
    <p:sldLayoutId id="2147483771" r:id="rId15"/>
    <p:sldLayoutId id="2147483772" r:id="rId16"/>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xml"/><Relationship Id="rId5" Type="http://schemas.openxmlformats.org/officeDocument/2006/relationships/oleObject" Target="../embeddings/oleObject1.bin"/><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6"/>
          <p:cNvPicPr>
            <a:picLocks noChangeAspect="1" noChangeArrowheads="1"/>
          </p:cNvPicPr>
          <p:nvPr/>
        </p:nvPicPr>
        <p:blipFill>
          <a:blip r:embed="rId2" cstate="print"/>
          <a:srcRect/>
          <a:stretch>
            <a:fillRect/>
          </a:stretch>
        </p:blipFill>
        <p:spPr bwMode="auto">
          <a:xfrm>
            <a:off x="1981200" y="685800"/>
            <a:ext cx="3886200" cy="2128838"/>
          </a:xfrm>
          <a:prstGeom prst="rect">
            <a:avLst/>
          </a:prstGeom>
          <a:noFill/>
          <a:ln w="9525">
            <a:noFill/>
            <a:miter lim="800000"/>
            <a:headEnd/>
            <a:tailEnd/>
          </a:ln>
        </p:spPr>
      </p:pic>
      <p:sp>
        <p:nvSpPr>
          <p:cNvPr id="6" name="TextBox 5"/>
          <p:cNvSpPr txBox="1"/>
          <p:nvPr/>
        </p:nvSpPr>
        <p:spPr>
          <a:xfrm>
            <a:off x="3886200" y="2743200"/>
            <a:ext cx="3048000" cy="1477328"/>
          </a:xfrm>
          <a:prstGeom prst="rect">
            <a:avLst/>
          </a:prstGeom>
          <a:noFill/>
        </p:spPr>
        <p:txBody>
          <a:bodyPr wrap="square" rtlCol="0">
            <a:spAutoFit/>
          </a:bodyPr>
          <a:lstStyle/>
          <a:p>
            <a:pPr algn="ctr"/>
            <a:r>
              <a:rPr lang="en-US" sz="7200" dirty="0">
                <a:latin typeface="Latin Bold"/>
              </a:rPr>
              <a:t>EJRC</a:t>
            </a:r>
          </a:p>
          <a:p>
            <a:pPr algn="ctr"/>
            <a:endParaRPr lang="en-US" dirty="0"/>
          </a:p>
        </p:txBody>
      </p:sp>
      <p:sp>
        <p:nvSpPr>
          <p:cNvPr id="8" name="TextBox 7"/>
          <p:cNvSpPr txBox="1"/>
          <p:nvPr/>
        </p:nvSpPr>
        <p:spPr>
          <a:xfrm>
            <a:off x="4191000" y="3733800"/>
            <a:ext cx="4495800" cy="369332"/>
          </a:xfrm>
          <a:prstGeom prst="rect">
            <a:avLst/>
          </a:prstGeom>
          <a:noFill/>
        </p:spPr>
        <p:txBody>
          <a:bodyPr wrap="square" rtlCol="0">
            <a:spAutoFit/>
          </a:bodyPr>
          <a:lstStyle/>
          <a:p>
            <a:r>
              <a:rPr lang="en-US" dirty="0" smtClean="0">
                <a:latin typeface="Latin Bold"/>
              </a:rPr>
              <a:t>Environmental Justice Resource Center</a:t>
            </a:r>
            <a:endParaRPr lang="en-US" dirty="0">
              <a:latin typeface="Latin Bold"/>
            </a:endParaRPr>
          </a:p>
        </p:txBody>
      </p:sp>
      <p:sp>
        <p:nvSpPr>
          <p:cNvPr id="9" name="TextBox 8"/>
          <p:cNvSpPr txBox="1"/>
          <p:nvPr/>
        </p:nvSpPr>
        <p:spPr>
          <a:xfrm>
            <a:off x="3581400" y="4953000"/>
            <a:ext cx="38100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dirty="0" smtClean="0"/>
              <a:t>Transportation Justice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mtClean="0"/>
              <a:t>Dismantling Separate But Equal</a:t>
            </a:r>
          </a:p>
        </p:txBody>
      </p:sp>
      <p:sp>
        <p:nvSpPr>
          <p:cNvPr id="20483" name="Rectangle 3"/>
          <p:cNvSpPr>
            <a:spLocks noGrp="1" noChangeArrowheads="1"/>
          </p:cNvSpPr>
          <p:nvPr>
            <p:ph type="body" sz="half" idx="2"/>
          </p:nvPr>
        </p:nvSpPr>
        <p:spPr/>
        <p:txBody>
          <a:bodyPr/>
          <a:lstStyle/>
          <a:p>
            <a:pPr>
              <a:buFont typeface="Arial" charset="0"/>
              <a:buChar char="•"/>
            </a:pPr>
            <a:r>
              <a:rPr lang="en-US" sz="2800" smtClean="0"/>
              <a:t>Transportation and Civil Rights have been linked for more than a century</a:t>
            </a:r>
          </a:p>
          <a:p>
            <a:pPr>
              <a:buFont typeface="Arial" charset="0"/>
              <a:buChar char="•"/>
            </a:pPr>
            <a:r>
              <a:rPr lang="en-US" sz="2800" smtClean="0"/>
              <a:t>The 1896 U.S. Supreme Court Plessy v. Ferguson decision codified “Jim Crow” segregation</a:t>
            </a:r>
          </a:p>
        </p:txBody>
      </p:sp>
      <p:pic>
        <p:nvPicPr>
          <p:cNvPr id="20484" name="Picture 4" descr="D:\plessy1.jpg"/>
          <p:cNvPicPr>
            <a:picLocks noChangeAspect="1" noChangeArrowheads="1"/>
          </p:cNvPicPr>
          <p:nvPr/>
        </p:nvPicPr>
        <p:blipFill>
          <a:blip r:embed="rId3" cstate="print"/>
          <a:srcRect/>
          <a:stretch>
            <a:fillRect/>
          </a:stretch>
        </p:blipFill>
        <p:spPr bwMode="auto">
          <a:xfrm>
            <a:off x="838200" y="1828800"/>
            <a:ext cx="2971800" cy="41910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mtClean="0"/>
              <a:t>Assault on Transportation Apartheid </a:t>
            </a:r>
          </a:p>
        </p:txBody>
      </p:sp>
      <p:sp>
        <p:nvSpPr>
          <p:cNvPr id="21507" name="Rectangle 3"/>
          <p:cNvSpPr>
            <a:spLocks noGrp="1" noChangeArrowheads="1"/>
          </p:cNvSpPr>
          <p:nvPr>
            <p:ph type="body" sz="half" idx="2"/>
          </p:nvPr>
        </p:nvSpPr>
        <p:spPr/>
        <p:txBody>
          <a:bodyPr/>
          <a:lstStyle/>
          <a:p>
            <a:pPr>
              <a:lnSpc>
                <a:spcPct val="90000"/>
              </a:lnSpc>
              <a:buFont typeface="Arial" charset="0"/>
              <a:buChar char="•"/>
            </a:pPr>
            <a:r>
              <a:rPr lang="en-US" smtClean="0"/>
              <a:t>U.S. Supreme Court overturned Plessy in 1954 Brown v. Board of Education of Topeka</a:t>
            </a:r>
          </a:p>
          <a:p>
            <a:pPr>
              <a:lnSpc>
                <a:spcPct val="90000"/>
              </a:lnSpc>
              <a:buFont typeface="Arial" charset="0"/>
              <a:buChar char="•"/>
            </a:pPr>
            <a:r>
              <a:rPr lang="en-US" smtClean="0"/>
              <a:t>The system was later challenged by Rosa Parks in 1955 and Montgomery Boycott </a:t>
            </a:r>
          </a:p>
          <a:p>
            <a:pPr>
              <a:lnSpc>
                <a:spcPct val="90000"/>
              </a:lnSpc>
              <a:buFont typeface="Arial" charset="0"/>
              <a:buChar char="•"/>
            </a:pPr>
            <a:r>
              <a:rPr lang="en-US" smtClean="0"/>
              <a:t>Freedom Riders placed their young lives on the line in the early 1960s </a:t>
            </a:r>
          </a:p>
        </p:txBody>
      </p:sp>
      <p:pic>
        <p:nvPicPr>
          <p:cNvPr id="21508" name="Picture 4" descr="D:\civil rights images\freedom_riders1.jpg"/>
          <p:cNvPicPr>
            <a:picLocks noChangeAspect="1" noChangeArrowheads="1"/>
          </p:cNvPicPr>
          <p:nvPr/>
        </p:nvPicPr>
        <p:blipFill>
          <a:blip r:embed="rId3" cstate="print"/>
          <a:srcRect/>
          <a:stretch>
            <a:fillRect/>
          </a:stretch>
        </p:blipFill>
        <p:spPr bwMode="auto">
          <a:xfrm>
            <a:off x="914400" y="4114800"/>
            <a:ext cx="2971800" cy="2260600"/>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914400" y="1752600"/>
            <a:ext cx="2971800" cy="2284413"/>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mtClean="0"/>
              <a:t>Title VI of the Civil Rights Act of 1964</a:t>
            </a:r>
          </a:p>
        </p:txBody>
      </p:sp>
      <p:sp>
        <p:nvSpPr>
          <p:cNvPr id="22531" name="Rectangle 4"/>
          <p:cNvSpPr>
            <a:spLocks noGrp="1" noChangeArrowheads="1"/>
          </p:cNvSpPr>
          <p:nvPr>
            <p:ph type="body" sz="half" idx="2"/>
          </p:nvPr>
        </p:nvSpPr>
        <p:spPr>
          <a:xfrm>
            <a:off x="4876800" y="1885950"/>
            <a:ext cx="3759200" cy="4171950"/>
          </a:xfrm>
        </p:spPr>
        <p:txBody>
          <a:bodyPr/>
          <a:lstStyle/>
          <a:p>
            <a:pPr>
              <a:lnSpc>
                <a:spcPct val="90000"/>
              </a:lnSpc>
              <a:buFont typeface="Arial" charset="0"/>
              <a:buChar char="•"/>
            </a:pPr>
            <a:r>
              <a:rPr lang="en-US" smtClean="0"/>
              <a:t>“No person in the United States shall, on the ground of race, color, or national origin, be excluded from participation in, be denied the benefits of, or be subjected to discrimination under any program or activity receiving federal financial assistance”</a:t>
            </a:r>
          </a:p>
        </p:txBody>
      </p:sp>
      <p:pic>
        <p:nvPicPr>
          <p:cNvPr id="22532" name="Picture 5" descr="2"/>
          <p:cNvPicPr>
            <a:picLocks noGrp="1" noChangeAspect="1" noChangeArrowheads="1"/>
          </p:cNvPicPr>
          <p:nvPr>
            <p:ph type="clipArt" sz="half" idx="1"/>
          </p:nvPr>
        </p:nvPicPr>
        <p:blipFill>
          <a:blip r:embed="rId3" cstate="print"/>
          <a:srcRect/>
          <a:stretch>
            <a:fillRect/>
          </a:stretch>
        </p:blipFill>
        <p:spPr>
          <a:xfrm>
            <a:off x="304800" y="2057400"/>
            <a:ext cx="4419600" cy="3614738"/>
          </a:xfrm>
          <a:noFill/>
        </p:spPr>
      </p:pic>
    </p:spTree>
  </p:cSld>
  <p:clrMapOvr>
    <a:masterClrMapping/>
  </p:clrMapOvr>
  <p:transition xmlns:p14="http://schemas.microsoft.com/office/powerpoint/2010/mai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mtClean="0"/>
              <a:t>Confronting Transit Racism in the U.S. </a:t>
            </a:r>
          </a:p>
        </p:txBody>
      </p:sp>
      <p:sp>
        <p:nvSpPr>
          <p:cNvPr id="23555" name="Rectangle 3"/>
          <p:cNvSpPr>
            <a:spLocks noGrp="1" noChangeArrowheads="1"/>
          </p:cNvSpPr>
          <p:nvPr>
            <p:ph type="body" sz="half" idx="2"/>
          </p:nvPr>
        </p:nvSpPr>
        <p:spPr>
          <a:xfrm>
            <a:off x="4622800" y="1676400"/>
            <a:ext cx="4013200" cy="4648200"/>
          </a:xfrm>
        </p:spPr>
        <p:txBody>
          <a:bodyPr/>
          <a:lstStyle/>
          <a:p>
            <a:pPr>
              <a:lnSpc>
                <a:spcPct val="90000"/>
              </a:lnSpc>
              <a:buFont typeface="Arial" charset="0"/>
              <a:buChar char="•"/>
            </a:pPr>
            <a:r>
              <a:rPr lang="en-US" sz="2000" smtClean="0"/>
              <a:t>Grassroots groups from New York to California are challenging transit racism and </a:t>
            </a:r>
            <a:r>
              <a:rPr lang="en-US" sz="2000" smtClean="0">
                <a:cs typeface="Times New Roman" pitchFamily="18" charset="0"/>
              </a:rPr>
              <a:t> other transportation policies that aid and abet the flight of people, jobs, and investments to the suburban fringe</a:t>
            </a:r>
            <a:endParaRPr lang="en-US" sz="2000" smtClean="0"/>
          </a:p>
          <a:p>
            <a:pPr>
              <a:lnSpc>
                <a:spcPct val="90000"/>
              </a:lnSpc>
              <a:buFont typeface="Arial" charset="0"/>
              <a:buChar char="•"/>
            </a:pPr>
            <a:r>
              <a:rPr lang="en-US" sz="2000" smtClean="0"/>
              <a:t>In 1996, the LA Bus Riders Union won a $1.5 billion dollar Title VI Civil Rights settlement against the Los Angeles MTA and set a national model for grassroots transit organizing, advocacy, litigation, and policy formulation</a:t>
            </a:r>
          </a:p>
        </p:txBody>
      </p:sp>
      <p:pic>
        <p:nvPicPr>
          <p:cNvPr id="23556" name="Picture 4" descr="bru2"/>
          <p:cNvPicPr>
            <a:picLocks noChangeAspect="1" noChangeArrowheads="1"/>
          </p:cNvPicPr>
          <p:nvPr/>
        </p:nvPicPr>
        <p:blipFill>
          <a:blip r:embed="rId3" cstate="print"/>
          <a:srcRect/>
          <a:stretch>
            <a:fillRect/>
          </a:stretch>
        </p:blipFill>
        <p:spPr bwMode="auto">
          <a:xfrm>
            <a:off x="228600" y="1905000"/>
            <a:ext cx="4305300" cy="43561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b="1" smtClean="0"/>
              <a:t>Transit Racism Can Kill</a:t>
            </a:r>
            <a:r>
              <a:rPr lang="en-US" sz="3600" b="1" smtClean="0"/>
              <a:t> </a:t>
            </a:r>
          </a:p>
        </p:txBody>
      </p:sp>
      <p:sp>
        <p:nvSpPr>
          <p:cNvPr id="24579" name="Rectangle 3"/>
          <p:cNvSpPr>
            <a:spLocks noGrp="1" noChangeArrowheads="1"/>
          </p:cNvSpPr>
          <p:nvPr>
            <p:ph type="body" sz="half" idx="2"/>
          </p:nvPr>
        </p:nvSpPr>
        <p:spPr/>
        <p:txBody>
          <a:bodyPr/>
          <a:lstStyle/>
          <a:p>
            <a:pPr>
              <a:buFont typeface="Arial" charset="0"/>
              <a:buChar char="•"/>
            </a:pPr>
            <a:r>
              <a:rPr lang="en-US" smtClean="0"/>
              <a:t>Transit discrimination killed 17-year old Cynthia Wiggins because Buffalo city buses were not allowed to stop at an upscale suburban mall</a:t>
            </a:r>
          </a:p>
          <a:p>
            <a:pPr>
              <a:buFont typeface="Arial" charset="0"/>
              <a:buChar char="•"/>
            </a:pPr>
            <a:r>
              <a:rPr lang="en-US" smtClean="0"/>
              <a:t>The transit discrimination lawsuit was settled in November, 1999 for $2.55 million</a:t>
            </a:r>
          </a:p>
        </p:txBody>
      </p:sp>
      <p:pic>
        <p:nvPicPr>
          <p:cNvPr id="24580" name="Picture 4" descr="nytcynwiggins"/>
          <p:cNvPicPr>
            <a:picLocks noChangeAspect="1" noChangeArrowheads="1"/>
          </p:cNvPicPr>
          <p:nvPr/>
        </p:nvPicPr>
        <p:blipFill>
          <a:blip r:embed="rId3" cstate="print"/>
          <a:srcRect/>
          <a:stretch>
            <a:fillRect/>
          </a:stretch>
        </p:blipFill>
        <p:spPr bwMode="auto">
          <a:xfrm>
            <a:off x="685800" y="1828800"/>
            <a:ext cx="2952750" cy="47244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mtClean="0"/>
              <a:t>MARTA – “Moving Africans Rapidly Through Atlanta”</a:t>
            </a:r>
          </a:p>
        </p:txBody>
      </p:sp>
      <p:sp>
        <p:nvSpPr>
          <p:cNvPr id="25603" name="Rectangle 3"/>
          <p:cNvSpPr>
            <a:spLocks noGrp="1" noChangeArrowheads="1"/>
          </p:cNvSpPr>
          <p:nvPr>
            <p:ph type="body" sz="half" idx="2"/>
          </p:nvPr>
        </p:nvSpPr>
        <p:spPr>
          <a:xfrm>
            <a:off x="4800600" y="1885950"/>
            <a:ext cx="3835400" cy="4438650"/>
          </a:xfrm>
        </p:spPr>
        <p:txBody>
          <a:bodyPr/>
          <a:lstStyle/>
          <a:p>
            <a:pPr>
              <a:lnSpc>
                <a:spcPct val="90000"/>
              </a:lnSpc>
              <a:buFont typeface="Arial" charset="0"/>
              <a:buChar char="•"/>
            </a:pPr>
            <a:r>
              <a:rPr lang="en-US" smtClean="0"/>
              <a:t>The Metropolitan Atlanta Rapid Transit Authority (MARTA) was conceived as a five-county system in the 1960s</a:t>
            </a:r>
          </a:p>
          <a:p>
            <a:pPr>
              <a:lnSpc>
                <a:spcPct val="90000"/>
              </a:lnSpc>
              <a:buFont typeface="Arial" charset="0"/>
              <a:buChar char="•"/>
            </a:pPr>
            <a:r>
              <a:rPr lang="en-US" smtClean="0"/>
              <a:t>However, the mostly white suburban counties opted out and several later created their own “separate and unequal” suburban bus systems</a:t>
            </a:r>
          </a:p>
          <a:p>
            <a:pPr>
              <a:lnSpc>
                <a:spcPct val="90000"/>
              </a:lnSpc>
            </a:pPr>
            <a:endParaRPr lang="en-US" smtClean="0"/>
          </a:p>
        </p:txBody>
      </p:sp>
      <p:pic>
        <p:nvPicPr>
          <p:cNvPr id="25604" name="Picture 4" descr="eight"/>
          <p:cNvPicPr>
            <a:picLocks noChangeAspect="1" noChangeArrowheads="1"/>
          </p:cNvPicPr>
          <p:nvPr/>
        </p:nvPicPr>
        <p:blipFill>
          <a:blip r:embed="rId3" cstate="print"/>
          <a:srcRect/>
          <a:stretch>
            <a:fillRect/>
          </a:stretch>
        </p:blipFill>
        <p:spPr bwMode="auto">
          <a:xfrm>
            <a:off x="228600" y="2057400"/>
            <a:ext cx="4419600" cy="3657600"/>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Transportation Bill</a:t>
            </a:r>
          </a:p>
        </p:txBody>
      </p:sp>
      <p:sp>
        <p:nvSpPr>
          <p:cNvPr id="26627" name="Rectangle 3"/>
          <p:cNvSpPr>
            <a:spLocks noGrp="1" noChangeArrowheads="1"/>
          </p:cNvSpPr>
          <p:nvPr>
            <p:ph type="body" sz="half" idx="1"/>
          </p:nvPr>
        </p:nvSpPr>
        <p:spPr>
          <a:xfrm>
            <a:off x="457200" y="4800600"/>
            <a:ext cx="4013200" cy="1257300"/>
          </a:xfrm>
        </p:spPr>
        <p:txBody>
          <a:bodyPr/>
          <a:lstStyle/>
          <a:p>
            <a:pPr>
              <a:lnSpc>
                <a:spcPct val="80000"/>
              </a:lnSpc>
              <a:buFontTx/>
              <a:buChar char="•"/>
            </a:pPr>
            <a:r>
              <a:rPr lang="en-US" sz="2000" smtClean="0"/>
              <a:t>The current Federal Transportation Bill, "The Safe, Accountable, Flexible, Efficient, Transportation Equity Act” or SAFETEA-LU was enacted in Aug. 2005. </a:t>
            </a:r>
          </a:p>
        </p:txBody>
      </p:sp>
      <p:sp>
        <p:nvSpPr>
          <p:cNvPr id="26628" name="Rectangle 8"/>
          <p:cNvSpPr>
            <a:spLocks noGrp="1" noChangeArrowheads="1"/>
          </p:cNvSpPr>
          <p:nvPr>
            <p:ph type="body" sz="half" idx="4294967295"/>
          </p:nvPr>
        </p:nvSpPr>
        <p:spPr>
          <a:xfrm>
            <a:off x="4622800" y="4800600"/>
            <a:ext cx="4013200" cy="2057400"/>
          </a:xfrm>
        </p:spPr>
        <p:txBody>
          <a:bodyPr/>
          <a:lstStyle/>
          <a:p>
            <a:pPr>
              <a:lnSpc>
                <a:spcPct val="80000"/>
              </a:lnSpc>
              <a:buFontTx/>
              <a:buChar char="•"/>
            </a:pPr>
            <a:r>
              <a:rPr lang="en-US" sz="2000" smtClean="0"/>
              <a:t>SAFETEA-LU authorized $286.4 billion for federal transportation programs for highways, transit, and bicycles and pedestrians for a 5-year period, 2005-2009. </a:t>
            </a:r>
          </a:p>
          <a:p>
            <a:pPr>
              <a:lnSpc>
                <a:spcPct val="80000"/>
              </a:lnSpc>
            </a:pPr>
            <a:endParaRPr lang="en-US" sz="1600" smtClean="0"/>
          </a:p>
        </p:txBody>
      </p:sp>
      <p:pic>
        <p:nvPicPr>
          <p:cNvPr id="26629" name="Picture 7"/>
          <p:cNvPicPr>
            <a:picLocks noChangeAspect="1" noChangeArrowheads="1"/>
          </p:cNvPicPr>
          <p:nvPr/>
        </p:nvPicPr>
        <p:blipFill>
          <a:blip r:embed="rId3" cstate="print"/>
          <a:srcRect/>
          <a:stretch>
            <a:fillRect/>
          </a:stretch>
        </p:blipFill>
        <p:spPr bwMode="auto">
          <a:xfrm>
            <a:off x="1600200" y="1676400"/>
            <a:ext cx="5867400" cy="2855913"/>
          </a:xfrm>
          <a:prstGeom prst="rect">
            <a:avLst/>
          </a:prstGeom>
          <a:noFill/>
          <a:ln w="9525">
            <a:noFill/>
            <a:miter lim="800000"/>
            <a:headEnd/>
            <a:tailEnd/>
          </a:ln>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Webinar Overview </a:t>
            </a:r>
            <a:endParaRPr lang="en-US" sz="4400" dirty="0"/>
          </a:p>
        </p:txBody>
      </p:sp>
      <p:sp>
        <p:nvSpPr>
          <p:cNvPr id="4" name="Content Placeholder 3"/>
          <p:cNvSpPr>
            <a:spLocks noGrp="1"/>
          </p:cNvSpPr>
          <p:nvPr>
            <p:ph sz="quarter" idx="1"/>
          </p:nvPr>
        </p:nvSpPr>
        <p:spPr/>
        <p:txBody>
          <a:bodyPr/>
          <a:lstStyle/>
          <a:p>
            <a:endParaRPr lang="en-US" dirty="0" smtClean="0"/>
          </a:p>
          <a:p>
            <a:endParaRPr lang="en-US" dirty="0" smtClean="0"/>
          </a:p>
          <a:p>
            <a:endParaRPr lang="en-US" dirty="0" smtClean="0"/>
          </a:p>
          <a:p>
            <a:r>
              <a:rPr lang="en-US" dirty="0" smtClean="0"/>
              <a:t>Transportation Planning </a:t>
            </a:r>
          </a:p>
          <a:p>
            <a:r>
              <a:rPr lang="en-US" dirty="0" smtClean="0"/>
              <a:t>Transit Investments</a:t>
            </a:r>
          </a:p>
          <a:p>
            <a:r>
              <a:rPr lang="en-US" dirty="0" smtClean="0"/>
              <a:t>Distribution of Transportation Benefits and Burdens</a:t>
            </a:r>
          </a:p>
          <a:p>
            <a:r>
              <a:rPr lang="en-US" dirty="0" smtClean="0"/>
              <a:t>Environmental &amp; Social Costs of Sprawl</a:t>
            </a:r>
          </a:p>
          <a:p>
            <a:r>
              <a:rPr lang="en-US" dirty="0" smtClean="0"/>
              <a:t>Role of Public Involvement</a:t>
            </a:r>
          </a:p>
          <a:p>
            <a:r>
              <a:rPr lang="en-US" dirty="0" smtClean="0"/>
              <a:t>Question and Answers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2" cstate="print"/>
          <a:srcRect/>
          <a:stretch>
            <a:fillRect/>
          </a:stretch>
        </p:blipFill>
        <p:spPr bwMode="auto">
          <a:xfrm>
            <a:off x="0" y="0"/>
            <a:ext cx="9144000" cy="68722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35" name="Rectangle 239"/>
          <p:cNvSpPr>
            <a:spLocks noGrp="1" noChangeArrowheads="1"/>
          </p:cNvSpPr>
          <p:nvPr>
            <p:ph type="title"/>
          </p:nvPr>
        </p:nvSpPr>
        <p:spPr/>
        <p:txBody>
          <a:bodyPr>
            <a:normAutofit fontScale="90000"/>
          </a:bodyPr>
          <a:lstStyle/>
          <a:p>
            <a:pPr>
              <a:defRPr/>
            </a:pPr>
            <a:r>
              <a:rPr lang="en-US" sz="3600" smtClean="0"/>
              <a:t>Transportation Planning Process</a:t>
            </a:r>
          </a:p>
        </p:txBody>
      </p:sp>
      <p:graphicFrame>
        <p:nvGraphicFramePr>
          <p:cNvPr id="81144" name="Group 248"/>
          <p:cNvGraphicFramePr>
            <a:graphicFrameLocks noGrp="1"/>
          </p:cNvGraphicFramePr>
          <p:nvPr>
            <p:ph idx="1"/>
          </p:nvPr>
        </p:nvGraphicFramePr>
        <p:xfrm>
          <a:off x="457200" y="1885950"/>
          <a:ext cx="8077200" cy="3143251"/>
        </p:xfrm>
        <a:graphic>
          <a:graphicData uri="http://schemas.openxmlformats.org/drawingml/2006/table">
            <a:tbl>
              <a:tblPr/>
              <a:tblGrid>
                <a:gridCol w="1006475"/>
                <a:gridCol w="1355725"/>
                <a:gridCol w="1219200"/>
                <a:gridCol w="990600"/>
                <a:gridCol w="1524000"/>
                <a:gridCol w="1981200"/>
              </a:tblGrid>
              <a:tr h="577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Document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Who Develops?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Who Approves?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Time/Horizon</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Content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1" u="none" strike="noStrike" cap="none" normalizeH="0" baseline="0" smtClean="0">
                          <a:ln>
                            <a:noFill/>
                          </a:ln>
                          <a:solidFill>
                            <a:srgbClr val="FFFFFF"/>
                          </a:solidFill>
                          <a:effectLst/>
                          <a:latin typeface="Arial" pitchFamily="34" charset="0"/>
                          <a:cs typeface="Arial" pitchFamily="34" charset="0"/>
                        </a:rPr>
                        <a:t>Update Requirements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77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UWUP</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 or 2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Planning Studies and Tasks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Annually</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7626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MTP</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Future Goals, Strategies and Projects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Every 5 Years (4 years for non-attainment and maintenance areas)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175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TIP</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MPO/Governor</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Transportation Investments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Every 4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7785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LRTP</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State DOT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State DOT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Future Goals, Strategies and Projects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Not Specified</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159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STIP</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State DOT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US DOT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Transportation Investments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Every 4 Years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8726" name="Text Box 249"/>
          <p:cNvSpPr txBox="1">
            <a:spLocks noChangeArrowheads="1"/>
          </p:cNvSpPr>
          <p:nvPr/>
        </p:nvSpPr>
        <p:spPr bwMode="auto">
          <a:xfrm>
            <a:off x="609600" y="5334000"/>
            <a:ext cx="7467600" cy="1373188"/>
          </a:xfrm>
          <a:prstGeom prst="rect">
            <a:avLst/>
          </a:prstGeom>
          <a:noFill/>
          <a:ln w="9525">
            <a:noFill/>
            <a:miter lim="800000"/>
            <a:headEnd/>
            <a:tailEnd/>
          </a:ln>
        </p:spPr>
        <p:txBody>
          <a:bodyPr>
            <a:spAutoFit/>
          </a:bodyPr>
          <a:lstStyle/>
          <a:p>
            <a:pPr>
              <a:spcBef>
                <a:spcPct val="50000"/>
              </a:spcBef>
            </a:pPr>
            <a:r>
              <a:rPr lang="en-US" sz="1200"/>
              <a:t>UWUP: The Unified Planning Work Program </a:t>
            </a:r>
          </a:p>
          <a:p>
            <a:pPr>
              <a:spcBef>
                <a:spcPct val="50000"/>
              </a:spcBef>
            </a:pPr>
            <a:r>
              <a:rPr lang="en-US" sz="1200"/>
              <a:t>MTP: Metropolitan Transportation Plan </a:t>
            </a:r>
          </a:p>
          <a:p>
            <a:pPr>
              <a:spcBef>
                <a:spcPct val="50000"/>
              </a:spcBef>
            </a:pPr>
            <a:r>
              <a:rPr lang="en-US" sz="1200"/>
              <a:t>TIP: Transportation Improvement Program </a:t>
            </a:r>
          </a:p>
          <a:p>
            <a:pPr>
              <a:spcBef>
                <a:spcPct val="50000"/>
              </a:spcBef>
            </a:pPr>
            <a:r>
              <a:rPr lang="en-US" sz="1200"/>
              <a:t>LRTP: Long-Range Transportation Plan</a:t>
            </a:r>
            <a:br>
              <a:rPr lang="en-US" sz="1200"/>
            </a:br>
            <a:r>
              <a:rPr lang="en-US" sz="1200"/>
              <a:t>STIP: Statewide Transportation Improvement Program</a:t>
            </a:r>
            <a:r>
              <a:rPr lang="en-US"/>
              <a:t> </a:t>
            </a:r>
          </a:p>
        </p:txBody>
      </p:sp>
    </p:spTree>
  </p:cSld>
  <p:clrMapOvr>
    <a:masterClrMapping/>
  </p:clrMapOvr>
  <p:transition xmlns:p14="http://schemas.microsoft.com/office/powerpoint/2010/mai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581400"/>
            <a:ext cx="6172200" cy="1436688"/>
          </a:xfrm>
        </p:spPr>
        <p:txBody>
          <a:bodyPr/>
          <a:lstStyle/>
          <a:p>
            <a:pPr eaLnBrk="1" fontAlgn="auto" hangingPunct="1">
              <a:spcAft>
                <a:spcPts val="0"/>
              </a:spcAft>
              <a:defRPr/>
            </a:pPr>
            <a:r>
              <a:rPr lang="en-US" dirty="0" smtClean="0">
                <a:solidFill>
                  <a:schemeClr val="tx1">
                    <a:lumMod val="95000"/>
                    <a:lumOff val="5000"/>
                  </a:schemeClr>
                </a:solidFill>
              </a:rPr>
              <a:t>Transportation Justice </a:t>
            </a:r>
            <a:br>
              <a:rPr lang="en-US" dirty="0" smtClean="0">
                <a:solidFill>
                  <a:schemeClr val="tx1">
                    <a:lumMod val="95000"/>
                    <a:lumOff val="5000"/>
                  </a:schemeClr>
                </a:solidFill>
              </a:rPr>
            </a:br>
            <a:endParaRPr lang="en-US" dirty="0">
              <a:solidFill>
                <a:schemeClr val="tx1">
                  <a:lumMod val="95000"/>
                  <a:lumOff val="5000"/>
                </a:schemeClr>
              </a:solidFill>
            </a:endParaRPr>
          </a:p>
        </p:txBody>
      </p:sp>
      <p:sp>
        <p:nvSpPr>
          <p:cNvPr id="14339" name="Subtitle 2"/>
          <p:cNvSpPr>
            <a:spLocks noGrp="1"/>
          </p:cNvSpPr>
          <p:nvPr>
            <p:ph type="subTitle" idx="1"/>
          </p:nvPr>
        </p:nvSpPr>
        <p:spPr>
          <a:xfrm>
            <a:off x="2133600" y="4953000"/>
            <a:ext cx="7010400" cy="1752600"/>
          </a:xfrm>
        </p:spPr>
        <p:txBody>
          <a:bodyPr/>
          <a:lstStyle/>
          <a:p>
            <a:pPr eaLnBrk="1" hangingPunct="1">
              <a:lnSpc>
                <a:spcPct val="80000"/>
              </a:lnSpc>
            </a:pPr>
            <a:r>
              <a:rPr lang="en-US" sz="1000" i="1" dirty="0" smtClean="0"/>
              <a:t>Presenters </a:t>
            </a:r>
          </a:p>
          <a:p>
            <a:pPr eaLnBrk="1" hangingPunct="1">
              <a:lnSpc>
                <a:spcPct val="80000"/>
              </a:lnSpc>
            </a:pPr>
            <a:r>
              <a:rPr lang="en-US" sz="1600" dirty="0" smtClean="0"/>
              <a:t>Angel O. Torres </a:t>
            </a:r>
            <a:r>
              <a:rPr lang="en-US" sz="1600" b="0" dirty="0" smtClean="0"/>
              <a:t>M.C.P., Environmental Justice Resources Center</a:t>
            </a:r>
          </a:p>
          <a:p>
            <a:pPr eaLnBrk="1" hangingPunct="1">
              <a:lnSpc>
                <a:spcPct val="80000"/>
              </a:lnSpc>
            </a:pPr>
            <a:r>
              <a:rPr lang="en-US" sz="1600" dirty="0" smtClean="0"/>
              <a:t>Glenn S. Johnson Ph.D., </a:t>
            </a:r>
            <a:r>
              <a:rPr lang="en-US" sz="1600" b="0" dirty="0" smtClean="0"/>
              <a:t>Environmental Justice Resources Center</a:t>
            </a:r>
          </a:p>
          <a:p>
            <a:pPr eaLnBrk="1" hangingPunct="1">
              <a:lnSpc>
                <a:spcPct val="80000"/>
              </a:lnSpc>
            </a:pPr>
            <a:r>
              <a:rPr lang="en-US" sz="1600" i="1" dirty="0" smtClean="0"/>
              <a:t>Moderator: </a:t>
            </a:r>
            <a:r>
              <a:rPr lang="en-US" sz="1600" dirty="0" smtClean="0"/>
              <a:t> </a:t>
            </a:r>
            <a:r>
              <a:rPr lang="en-US" sz="1600" dirty="0" err="1" smtClean="0"/>
              <a:t>Ditra</a:t>
            </a:r>
            <a:r>
              <a:rPr lang="en-US" sz="1600" dirty="0" smtClean="0"/>
              <a:t> Edwards, </a:t>
            </a:r>
            <a:r>
              <a:rPr lang="en-US" sz="1600" b="0" dirty="0" smtClean="0"/>
              <a:t>Program Director, The Praxis Project</a:t>
            </a:r>
          </a:p>
          <a:p>
            <a:pPr eaLnBrk="1" hangingPunct="1">
              <a:lnSpc>
                <a:spcPct val="80000"/>
              </a:lnSpc>
            </a:pPr>
            <a:endParaRPr lang="en-US" sz="900" dirty="0" smtClean="0"/>
          </a:p>
        </p:txBody>
      </p:sp>
      <p:pic>
        <p:nvPicPr>
          <p:cNvPr id="14340" name="Picture 2" descr="http://www.ccheonline.org/sites/all/themes/cche/images/banner_img.jpg"/>
          <p:cNvPicPr>
            <a:picLocks noChangeAspect="1" noChangeArrowheads="1"/>
          </p:cNvPicPr>
          <p:nvPr/>
        </p:nvPicPr>
        <p:blipFill>
          <a:blip r:embed="rId2" cstate="print"/>
          <a:srcRect/>
          <a:stretch>
            <a:fillRect/>
          </a:stretch>
        </p:blipFill>
        <p:spPr bwMode="auto">
          <a:xfrm>
            <a:off x="228600" y="304800"/>
            <a:ext cx="8572500" cy="2886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a:defRPr/>
            </a:pPr>
            <a:r>
              <a:rPr lang="en-US" smtClean="0"/>
              <a:t>Transit Investments</a:t>
            </a:r>
          </a:p>
        </p:txBody>
      </p:sp>
      <p:sp>
        <p:nvSpPr>
          <p:cNvPr id="29699" name="Rectangle 1027"/>
          <p:cNvSpPr>
            <a:spLocks noGrp="1" noChangeArrowheads="1"/>
          </p:cNvSpPr>
          <p:nvPr>
            <p:ph type="body" sz="half" idx="2"/>
          </p:nvPr>
        </p:nvSpPr>
        <p:spPr/>
        <p:txBody>
          <a:bodyPr/>
          <a:lstStyle/>
          <a:p>
            <a:pPr>
              <a:lnSpc>
                <a:spcPct val="90000"/>
              </a:lnSpc>
              <a:buFont typeface="Arial" charset="0"/>
              <a:buChar char="•"/>
            </a:pPr>
            <a:r>
              <a:rPr lang="en-US" sz="2800" smtClean="0"/>
              <a:t>All transit is not created equal</a:t>
            </a:r>
          </a:p>
          <a:p>
            <a:pPr>
              <a:lnSpc>
                <a:spcPct val="90000"/>
              </a:lnSpc>
              <a:buFont typeface="Arial" charset="0"/>
              <a:buChar char="•"/>
            </a:pPr>
            <a:r>
              <a:rPr lang="en-US" sz="2800" smtClean="0"/>
              <a:t>Some communities get buses, others get light rail, while some are left out altogether</a:t>
            </a:r>
          </a:p>
          <a:p>
            <a:pPr>
              <a:lnSpc>
                <a:spcPct val="90000"/>
              </a:lnSpc>
              <a:buFont typeface="Arial" charset="0"/>
              <a:buChar char="•"/>
            </a:pPr>
            <a:r>
              <a:rPr lang="en-US" sz="2800" smtClean="0"/>
              <a:t>Transit equity analysis uses the “follow the dollars” approach</a:t>
            </a:r>
          </a:p>
        </p:txBody>
      </p:sp>
      <p:pic>
        <p:nvPicPr>
          <p:cNvPr id="29700" name="Picture 1028" descr="protest1"/>
          <p:cNvPicPr>
            <a:picLocks noChangeAspect="1" noChangeArrowheads="1"/>
          </p:cNvPicPr>
          <p:nvPr/>
        </p:nvPicPr>
        <p:blipFill>
          <a:blip r:embed="rId3" cstate="print"/>
          <a:srcRect/>
          <a:stretch>
            <a:fillRect/>
          </a:stretch>
        </p:blipFill>
        <p:spPr bwMode="auto">
          <a:xfrm>
            <a:off x="381000" y="1905000"/>
            <a:ext cx="3957638" cy="41148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b="1" smtClean="0"/>
              <a:t>Getting There on Public Transportation</a:t>
            </a:r>
            <a:endParaRPr lang="en-US" smtClean="0"/>
          </a:p>
        </p:txBody>
      </p:sp>
      <p:sp>
        <p:nvSpPr>
          <p:cNvPr id="30723" name="Rectangle 3"/>
          <p:cNvSpPr>
            <a:spLocks noGrp="1" noChangeArrowheads="1"/>
          </p:cNvSpPr>
          <p:nvPr>
            <p:ph type="body" sz="half" idx="3"/>
          </p:nvPr>
        </p:nvSpPr>
        <p:spPr>
          <a:xfrm>
            <a:off x="4953000" y="1752600"/>
            <a:ext cx="3937000" cy="4876800"/>
          </a:xfrm>
        </p:spPr>
        <p:txBody>
          <a:bodyPr/>
          <a:lstStyle/>
          <a:p>
            <a:pPr>
              <a:buFont typeface="Arial" charset="0"/>
              <a:buChar char="•"/>
            </a:pPr>
            <a:r>
              <a:rPr lang="en-US" sz="2100" smtClean="0">
                <a:cs typeface="Times New Roman" pitchFamily="18" charset="0"/>
              </a:rPr>
              <a:t>Nationally, only about 5 percent of all Americans use public transit to get to work</a:t>
            </a:r>
          </a:p>
          <a:p>
            <a:pPr>
              <a:buFont typeface="Arial" charset="0"/>
              <a:buChar char="•"/>
            </a:pPr>
            <a:r>
              <a:rPr lang="en-US" sz="2100" smtClean="0">
                <a:cs typeface="Times New Roman" pitchFamily="18" charset="0"/>
              </a:rPr>
              <a:t>In urban areas, African Americans and Latinos comprise over 54 percent of transit users, mostly bus riders </a:t>
            </a:r>
          </a:p>
          <a:p>
            <a:pPr>
              <a:buFont typeface="Arial" charset="0"/>
              <a:buChar char="•"/>
            </a:pPr>
            <a:r>
              <a:rPr lang="en-US" sz="2100" smtClean="0">
                <a:cs typeface="Times New Roman" pitchFamily="18" charset="0"/>
              </a:rPr>
              <a:t>African Americans are almost six times as likely as whites to use transit to get around</a:t>
            </a:r>
            <a:endParaRPr lang="en-US" sz="2100" smtClean="0"/>
          </a:p>
        </p:txBody>
      </p:sp>
      <p:pic>
        <p:nvPicPr>
          <p:cNvPr id="30724" name="Picture 4" descr="wend7"/>
          <p:cNvPicPr>
            <a:picLocks noChangeAspect="1" noChangeArrowheads="1"/>
          </p:cNvPicPr>
          <p:nvPr/>
        </p:nvPicPr>
        <p:blipFill>
          <a:blip r:embed="rId3" cstate="print"/>
          <a:srcRect/>
          <a:stretch>
            <a:fillRect/>
          </a:stretch>
        </p:blipFill>
        <p:spPr bwMode="auto">
          <a:xfrm>
            <a:off x="228600" y="2133600"/>
            <a:ext cx="4648200" cy="3127375"/>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t>The Price of Gridlock</a:t>
            </a:r>
          </a:p>
        </p:txBody>
      </p:sp>
      <p:sp>
        <p:nvSpPr>
          <p:cNvPr id="31747" name="Rectangle 3"/>
          <p:cNvSpPr>
            <a:spLocks noGrp="1" noChangeArrowheads="1"/>
          </p:cNvSpPr>
          <p:nvPr>
            <p:ph type="body" sz="half" idx="2"/>
          </p:nvPr>
        </p:nvSpPr>
        <p:spPr>
          <a:xfrm>
            <a:off x="4622800" y="1752600"/>
            <a:ext cx="4013200" cy="4648200"/>
          </a:xfrm>
        </p:spPr>
        <p:txBody>
          <a:bodyPr/>
          <a:lstStyle/>
          <a:p>
            <a:pPr>
              <a:lnSpc>
                <a:spcPct val="90000"/>
              </a:lnSpc>
              <a:buFont typeface="Arial" charset="0"/>
              <a:buChar char="•"/>
            </a:pPr>
            <a:r>
              <a:rPr lang="en-US" smtClean="0"/>
              <a:t>Heavy dependence on automobiles adds to the traffic and air pollution problems, threatens public health and wastes money and energy</a:t>
            </a:r>
          </a:p>
          <a:p>
            <a:pPr>
              <a:lnSpc>
                <a:spcPct val="90000"/>
              </a:lnSpc>
              <a:buFont typeface="Arial" charset="0"/>
              <a:buChar char="•"/>
            </a:pPr>
            <a:r>
              <a:rPr lang="en-US" smtClean="0"/>
              <a:t>Transportation sources account for 80% of carbon monoxide, 45% of nitrogen oxide, 35% of hydrocarbons, 32% of carbon dioxide, 19% of particulate matter, and 5% of sulfur dioxide</a:t>
            </a:r>
          </a:p>
        </p:txBody>
      </p:sp>
      <p:pic>
        <p:nvPicPr>
          <p:cNvPr id="31748" name="Picture 4" descr="C:\My Documents\Photographs\Transportation\traffic1.tif"/>
          <p:cNvPicPr>
            <a:picLocks noChangeAspect="1" noChangeArrowheads="1"/>
          </p:cNvPicPr>
          <p:nvPr/>
        </p:nvPicPr>
        <p:blipFill>
          <a:blip r:embed="rId3" cstate="print"/>
          <a:srcRect/>
          <a:stretch>
            <a:fillRect/>
          </a:stretch>
        </p:blipFill>
        <p:spPr bwMode="auto">
          <a:xfrm>
            <a:off x="304800" y="2057400"/>
            <a:ext cx="4191000" cy="3559175"/>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81000" y="228600"/>
            <a:ext cx="7772400" cy="1143000"/>
          </a:xfrm>
        </p:spPr>
        <p:txBody>
          <a:bodyPr/>
          <a:lstStyle/>
          <a:p>
            <a:pPr>
              <a:defRPr/>
            </a:pPr>
            <a:r>
              <a:rPr lang="en-US" smtClean="0"/>
              <a:t>Driven to Spend</a:t>
            </a:r>
          </a:p>
        </p:txBody>
      </p:sp>
      <p:sp>
        <p:nvSpPr>
          <p:cNvPr id="32771" name="Rectangle 6"/>
          <p:cNvSpPr>
            <a:spLocks noGrp="1" noChangeArrowheads="1"/>
          </p:cNvSpPr>
          <p:nvPr>
            <p:ph type="body" sz="half" idx="2"/>
          </p:nvPr>
        </p:nvSpPr>
        <p:spPr>
          <a:xfrm>
            <a:off x="4648200" y="1752600"/>
            <a:ext cx="4038600" cy="4800600"/>
          </a:xfrm>
        </p:spPr>
        <p:txBody>
          <a:bodyPr/>
          <a:lstStyle/>
          <a:p>
            <a:pPr>
              <a:lnSpc>
                <a:spcPct val="90000"/>
              </a:lnSpc>
              <a:buFont typeface="Arial" charset="0"/>
              <a:buChar char="•"/>
            </a:pPr>
            <a:r>
              <a:rPr lang="en-US" sz="2000" smtClean="0"/>
              <a:t>On average, Americans spend 19 cents out of every dollar earned on transportation expenses</a:t>
            </a:r>
          </a:p>
          <a:p>
            <a:pPr>
              <a:lnSpc>
                <a:spcPct val="90000"/>
              </a:lnSpc>
              <a:buFont typeface="Arial" charset="0"/>
              <a:buChar char="•"/>
            </a:pPr>
            <a:r>
              <a:rPr lang="en-US" sz="2000" smtClean="0"/>
              <a:t>Transportation costs ranged from 17.1 percent in the Northeast to 20.8 percent in the South</a:t>
            </a:r>
          </a:p>
          <a:p>
            <a:pPr>
              <a:lnSpc>
                <a:spcPct val="90000"/>
              </a:lnSpc>
              <a:buFont typeface="Arial" charset="0"/>
              <a:buChar char="•"/>
            </a:pPr>
            <a:r>
              <a:rPr lang="en-US" sz="2000" smtClean="0"/>
              <a:t>Americans spend more on transportation than they do on food, education, and health care </a:t>
            </a:r>
          </a:p>
          <a:p>
            <a:pPr>
              <a:lnSpc>
                <a:spcPct val="90000"/>
              </a:lnSpc>
              <a:buFont typeface="Arial" charset="0"/>
              <a:buChar char="•"/>
            </a:pPr>
            <a:r>
              <a:rPr lang="en-US" sz="2000" smtClean="0"/>
              <a:t>The nation’s poorest families spend more than 40 percent of their take home pay on transportation</a:t>
            </a:r>
          </a:p>
        </p:txBody>
      </p:sp>
      <p:pic>
        <p:nvPicPr>
          <p:cNvPr id="32772" name="Picture 6"/>
          <p:cNvPicPr>
            <a:picLocks noChangeAspect="1" noChangeArrowheads="1"/>
          </p:cNvPicPr>
          <p:nvPr/>
        </p:nvPicPr>
        <p:blipFill>
          <a:blip r:embed="rId3" cstate="print"/>
          <a:srcRect/>
          <a:stretch>
            <a:fillRect/>
          </a:stretch>
        </p:blipFill>
        <p:spPr bwMode="auto">
          <a:xfrm>
            <a:off x="457200" y="4302125"/>
            <a:ext cx="3581400" cy="2555875"/>
          </a:xfrm>
          <a:prstGeom prst="rect">
            <a:avLst/>
          </a:prstGeom>
          <a:noFill/>
          <a:ln w="9525">
            <a:noFill/>
            <a:miter lim="800000"/>
            <a:headEnd/>
            <a:tailEnd/>
          </a:ln>
        </p:spPr>
      </p:pic>
      <p:pic>
        <p:nvPicPr>
          <p:cNvPr id="32773" name="Picture 7"/>
          <p:cNvPicPr>
            <a:picLocks noChangeAspect="1" noChangeArrowheads="1"/>
          </p:cNvPicPr>
          <p:nvPr/>
        </p:nvPicPr>
        <p:blipFill>
          <a:blip r:embed="rId4" cstate="print"/>
          <a:srcRect/>
          <a:stretch>
            <a:fillRect/>
          </a:stretch>
        </p:blipFill>
        <p:spPr bwMode="auto">
          <a:xfrm>
            <a:off x="457200" y="1752600"/>
            <a:ext cx="3581400" cy="2460625"/>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7772400" cy="1143000"/>
          </a:xfrm>
        </p:spPr>
        <p:txBody>
          <a:bodyPr/>
          <a:lstStyle/>
          <a:p>
            <a:pPr algn="ctr">
              <a:defRPr/>
            </a:pPr>
            <a:r>
              <a:rPr lang="en-US" dirty="0" smtClean="0"/>
              <a:t>Follow the Dollars </a:t>
            </a:r>
          </a:p>
        </p:txBody>
      </p:sp>
      <p:pic>
        <p:nvPicPr>
          <p:cNvPr id="33795" name="Picture 6"/>
          <p:cNvPicPr>
            <a:picLocks noChangeAspect="1" noChangeArrowheads="1"/>
          </p:cNvPicPr>
          <p:nvPr/>
        </p:nvPicPr>
        <p:blipFill>
          <a:blip r:embed="rId3" cstate="print"/>
          <a:srcRect/>
          <a:stretch>
            <a:fillRect/>
          </a:stretch>
        </p:blipFill>
        <p:spPr bwMode="auto">
          <a:xfrm>
            <a:off x="0" y="2057400"/>
            <a:ext cx="5029200" cy="3784600"/>
          </a:xfrm>
          <a:prstGeom prst="rect">
            <a:avLst/>
          </a:prstGeom>
          <a:noFill/>
          <a:ln w="9525">
            <a:noFill/>
            <a:miter lim="800000"/>
            <a:headEnd/>
            <a:tailEnd/>
          </a:ln>
        </p:spPr>
      </p:pic>
      <p:sp>
        <p:nvSpPr>
          <p:cNvPr id="33796" name="Rectangle 3"/>
          <p:cNvSpPr>
            <a:spLocks noGrp="1" noChangeArrowheads="1"/>
          </p:cNvSpPr>
          <p:nvPr>
            <p:ph type="body" sz="half" idx="2"/>
          </p:nvPr>
        </p:nvSpPr>
        <p:spPr>
          <a:xfrm>
            <a:off x="4876800" y="1905000"/>
            <a:ext cx="4114800" cy="4572000"/>
          </a:xfrm>
        </p:spPr>
        <p:txBody>
          <a:bodyPr/>
          <a:lstStyle/>
          <a:p>
            <a:pPr>
              <a:lnSpc>
                <a:spcPct val="90000"/>
              </a:lnSpc>
              <a:buFontTx/>
              <a:buChar char="•"/>
            </a:pPr>
            <a:r>
              <a:rPr lang="en-US" sz="2000" smtClean="0"/>
              <a:t>Public transit has received roughly $50 billion since the creation of the Urban Mass Transit Administration over thirty years ago, while roadway projects have received over $205 billion since 1956</a:t>
            </a:r>
          </a:p>
          <a:p>
            <a:pPr>
              <a:lnSpc>
                <a:spcPct val="90000"/>
              </a:lnSpc>
              <a:buFontTx/>
              <a:buChar char="•"/>
            </a:pPr>
            <a:r>
              <a:rPr lang="en-US" sz="2000" smtClean="0"/>
              <a:t>Generally, states spend less than 20 percent of federal transportation funding on transit</a:t>
            </a:r>
          </a:p>
          <a:p>
            <a:pPr>
              <a:lnSpc>
                <a:spcPct val="90000"/>
              </a:lnSpc>
              <a:buFontTx/>
              <a:buChar char="•"/>
            </a:pPr>
            <a:r>
              <a:rPr lang="en-US" sz="2000" smtClean="0"/>
              <a:t>Just 6 percent of all federal highway dollars are sub-allocated directly to the metropolitan regions</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defRPr/>
            </a:pPr>
            <a:r>
              <a:rPr lang="en-US" smtClean="0"/>
              <a:t>Shortchanging Metro Areas</a:t>
            </a:r>
          </a:p>
        </p:txBody>
      </p:sp>
      <p:sp>
        <p:nvSpPr>
          <p:cNvPr id="34819" name="Rectangle 3"/>
          <p:cNvSpPr>
            <a:spLocks noGrp="1" noChangeArrowheads="1"/>
          </p:cNvSpPr>
          <p:nvPr>
            <p:ph type="body" sz="half" idx="2"/>
          </p:nvPr>
        </p:nvSpPr>
        <p:spPr>
          <a:xfrm>
            <a:off x="4622800" y="1752600"/>
            <a:ext cx="4013200" cy="4648200"/>
          </a:xfrm>
        </p:spPr>
        <p:txBody>
          <a:bodyPr/>
          <a:lstStyle/>
          <a:p>
            <a:pPr>
              <a:lnSpc>
                <a:spcPct val="90000"/>
              </a:lnSpc>
              <a:buFont typeface="Arial" charset="0"/>
              <a:buChar char="•"/>
            </a:pPr>
            <a:r>
              <a:rPr lang="en-US" sz="2000" smtClean="0"/>
              <a:t>Commuters in 176 metro regions paid $20 billion more in federal gas tax than they received in federal highway trust fund money for both transit and highways from 1998 through 2003</a:t>
            </a:r>
          </a:p>
          <a:p>
            <a:pPr>
              <a:lnSpc>
                <a:spcPct val="90000"/>
              </a:lnSpc>
              <a:buFont typeface="Arial" charset="0"/>
              <a:buChar char="•"/>
            </a:pPr>
            <a:r>
              <a:rPr lang="en-US" sz="2000" smtClean="0"/>
              <a:t>Taxpayers in 54 metro areas lost over $100 million dollars the six year period</a:t>
            </a:r>
          </a:p>
          <a:p>
            <a:pPr>
              <a:lnSpc>
                <a:spcPct val="90000"/>
              </a:lnSpc>
              <a:buFont typeface="Arial" charset="0"/>
              <a:buChar char="•"/>
            </a:pPr>
            <a:r>
              <a:rPr lang="en-US" sz="2000" smtClean="0"/>
              <a:t>The top gas tax losers were Los Angeles, Dallas-Fort Worth, Phoenix, Atlanta, Detroit, and New Orleans</a:t>
            </a:r>
          </a:p>
          <a:p>
            <a:pPr>
              <a:lnSpc>
                <a:spcPct val="90000"/>
              </a:lnSpc>
              <a:buFont typeface="Arial" charset="0"/>
              <a:buChar char="•"/>
            </a:pPr>
            <a:r>
              <a:rPr lang="en-US" sz="2000" smtClean="0"/>
              <a:t>Such an uneven playing field creates “donor regions”</a:t>
            </a:r>
          </a:p>
          <a:p>
            <a:pPr>
              <a:lnSpc>
                <a:spcPct val="90000"/>
              </a:lnSpc>
            </a:pPr>
            <a:endParaRPr lang="en-US" sz="2000" smtClean="0"/>
          </a:p>
        </p:txBody>
      </p:sp>
      <p:pic>
        <p:nvPicPr>
          <p:cNvPr id="34820" name="Picture 6" descr="two"/>
          <p:cNvPicPr>
            <a:picLocks noChangeAspect="1" noChangeArrowheads="1"/>
          </p:cNvPicPr>
          <p:nvPr/>
        </p:nvPicPr>
        <p:blipFill>
          <a:blip r:embed="rId3" cstate="print"/>
          <a:srcRect/>
          <a:stretch>
            <a:fillRect/>
          </a:stretch>
        </p:blipFill>
        <p:spPr bwMode="auto">
          <a:xfrm>
            <a:off x="762000" y="1752600"/>
            <a:ext cx="2819400" cy="2439988"/>
          </a:xfrm>
          <a:prstGeom prst="rect">
            <a:avLst/>
          </a:prstGeom>
          <a:noFill/>
          <a:ln w="9525">
            <a:noFill/>
            <a:miter lim="800000"/>
            <a:headEnd/>
            <a:tailEnd/>
          </a:ln>
        </p:spPr>
      </p:pic>
      <p:pic>
        <p:nvPicPr>
          <p:cNvPr id="34821" name="Picture 7"/>
          <p:cNvPicPr>
            <a:picLocks noChangeAspect="1" noChangeArrowheads="1"/>
          </p:cNvPicPr>
          <p:nvPr/>
        </p:nvPicPr>
        <p:blipFill>
          <a:blip r:embed="rId4" cstate="print"/>
          <a:srcRect/>
          <a:stretch>
            <a:fillRect/>
          </a:stretch>
        </p:blipFill>
        <p:spPr bwMode="auto">
          <a:xfrm>
            <a:off x="457200" y="4292600"/>
            <a:ext cx="3505200" cy="2336800"/>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dirty="0" smtClean="0"/>
              <a:t>Overlooking Rural Areas </a:t>
            </a:r>
          </a:p>
        </p:txBody>
      </p:sp>
      <p:sp>
        <p:nvSpPr>
          <p:cNvPr id="35843" name="Rectangle 4"/>
          <p:cNvSpPr>
            <a:spLocks noGrp="1" noChangeArrowheads="1"/>
          </p:cNvSpPr>
          <p:nvPr>
            <p:ph type="body" sz="half" idx="2"/>
          </p:nvPr>
        </p:nvSpPr>
        <p:spPr>
          <a:xfrm>
            <a:off x="4572000" y="1447800"/>
            <a:ext cx="4267200" cy="5181600"/>
          </a:xfrm>
        </p:spPr>
        <p:txBody>
          <a:bodyPr/>
          <a:lstStyle/>
          <a:p>
            <a:pPr>
              <a:lnSpc>
                <a:spcPct val="80000"/>
              </a:lnSpc>
              <a:buFont typeface="Arial" charset="0"/>
              <a:buChar char="•"/>
            </a:pPr>
            <a:r>
              <a:rPr lang="en-US" sz="2000" dirty="0" smtClean="0"/>
              <a:t>Transportation systems are inadequate, out-dated, and underfunded</a:t>
            </a:r>
          </a:p>
          <a:p>
            <a:pPr>
              <a:lnSpc>
                <a:spcPct val="80000"/>
              </a:lnSpc>
              <a:buFont typeface="Arial" charset="0"/>
              <a:buChar char="•"/>
            </a:pPr>
            <a:r>
              <a:rPr lang="en-US" sz="2000" dirty="0" smtClean="0"/>
              <a:t>Public transportation enhances rural economic growth (employment,  education, stores, health care, social and recreational opportunities, and other community resources)</a:t>
            </a:r>
          </a:p>
          <a:p>
            <a:pPr>
              <a:lnSpc>
                <a:spcPct val="80000"/>
              </a:lnSpc>
              <a:buFont typeface="Arial" charset="0"/>
              <a:buChar char="•"/>
            </a:pPr>
            <a:r>
              <a:rPr lang="en-US" sz="2000" dirty="0" smtClean="0"/>
              <a:t>Many rural areas lack transportation infrastructure (i.e. proper roads, sidewalks, curbs, etc...)</a:t>
            </a:r>
          </a:p>
          <a:p>
            <a:pPr>
              <a:lnSpc>
                <a:spcPct val="80000"/>
              </a:lnSpc>
              <a:buFont typeface="Arial" charset="0"/>
              <a:buChar char="•"/>
            </a:pPr>
            <a:r>
              <a:rPr lang="en-US" sz="2000" dirty="0" smtClean="0"/>
              <a:t>Highway investment patterns allow drivers to travel quickly through rural areas. Road construction has bypassed smaller towns, affecting business districts in the small towns</a:t>
            </a:r>
          </a:p>
        </p:txBody>
      </p:sp>
      <p:pic>
        <p:nvPicPr>
          <p:cNvPr id="35844" name="Picture 5" descr="D:\sprawlpres\scanphot\ten.bmp"/>
          <p:cNvPicPr>
            <a:picLocks noChangeAspect="1" noChangeArrowheads="1"/>
          </p:cNvPicPr>
          <p:nvPr/>
        </p:nvPicPr>
        <p:blipFill>
          <a:blip r:embed="rId3" cstate="print"/>
          <a:srcRect/>
          <a:stretch>
            <a:fillRect/>
          </a:stretch>
        </p:blipFill>
        <p:spPr bwMode="auto">
          <a:xfrm>
            <a:off x="228600" y="2438400"/>
            <a:ext cx="4343400" cy="3255963"/>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7772400" cy="1143000"/>
          </a:xfrm>
        </p:spPr>
        <p:txBody>
          <a:bodyPr/>
          <a:lstStyle/>
          <a:p>
            <a:pPr algn="ctr">
              <a:defRPr/>
            </a:pPr>
            <a:r>
              <a:rPr lang="en-US" dirty="0" smtClean="0"/>
              <a:t>Highway Robbery </a:t>
            </a:r>
          </a:p>
        </p:txBody>
      </p:sp>
      <p:sp>
        <p:nvSpPr>
          <p:cNvPr id="36867" name="Rectangle 3"/>
          <p:cNvSpPr>
            <a:spLocks noGrp="1" noChangeArrowheads="1"/>
          </p:cNvSpPr>
          <p:nvPr>
            <p:ph type="body" sz="half" idx="2"/>
          </p:nvPr>
        </p:nvSpPr>
        <p:spPr>
          <a:xfrm>
            <a:off x="4343400" y="1828800"/>
            <a:ext cx="4572000" cy="4800600"/>
          </a:xfrm>
        </p:spPr>
        <p:txBody>
          <a:bodyPr/>
          <a:lstStyle/>
          <a:p>
            <a:pPr>
              <a:buFont typeface="Arial" charset="0"/>
              <a:buChar char="•"/>
            </a:pPr>
            <a:r>
              <a:rPr lang="en-US" sz="2100" smtClean="0"/>
              <a:t>From 1998-2003, transportation spending amounted to over $217 billion</a:t>
            </a:r>
          </a:p>
          <a:p>
            <a:pPr>
              <a:buFont typeface="Arial" charset="0"/>
              <a:buChar char="•"/>
            </a:pPr>
            <a:r>
              <a:rPr lang="en-US" sz="2100" smtClean="0"/>
              <a:t>Some 30 states restrict use of the gas tax revenue to funding highways only</a:t>
            </a:r>
          </a:p>
          <a:p>
            <a:pPr>
              <a:buFont typeface="Arial" charset="0"/>
              <a:buChar char="•"/>
            </a:pPr>
            <a:r>
              <a:rPr lang="en-US" sz="2100" smtClean="0"/>
              <a:t>Between fiscal year 1992 and 1999, states had more than $33.8 billion in federal funds available to spend on either highways or public transportation, but spent only 12.5% of that sum on public transit</a:t>
            </a:r>
          </a:p>
        </p:txBody>
      </p:sp>
      <p:grpSp>
        <p:nvGrpSpPr>
          <p:cNvPr id="36868" name="Group 4"/>
          <p:cNvGrpSpPr>
            <a:grpSpLocks/>
          </p:cNvGrpSpPr>
          <p:nvPr/>
        </p:nvGrpSpPr>
        <p:grpSpPr bwMode="auto">
          <a:xfrm>
            <a:off x="-985838" y="-1862138"/>
            <a:ext cx="11117263" cy="10582276"/>
            <a:chOff x="0" y="6666"/>
            <a:chExt cx="7003" cy="6666"/>
          </a:xfrm>
        </p:grpSpPr>
        <p:sp>
          <p:nvSpPr>
            <p:cNvPr id="36870" name="Rectangle 5"/>
            <p:cNvSpPr>
              <a:spLocks noChangeArrowheads="1"/>
            </p:cNvSpPr>
            <p:nvPr/>
          </p:nvSpPr>
          <p:spPr bwMode="auto">
            <a:xfrm>
              <a:off x="0" y="6666"/>
              <a:ext cx="4365" cy="6666"/>
            </a:xfrm>
            <a:prstGeom prst="rect">
              <a:avLst/>
            </a:prstGeom>
            <a:noFill/>
            <a:ln w="9525">
              <a:noFill/>
              <a:miter lim="800000"/>
              <a:headEnd/>
              <a:tailEnd/>
            </a:ln>
          </p:spPr>
          <p:txBody>
            <a:bodyPr>
              <a:spAutoFit/>
            </a:bodyPr>
            <a:lstStyle/>
            <a:p>
              <a:endParaRPr lang="en-US"/>
            </a:p>
          </p:txBody>
        </p:sp>
        <p:grpSp>
          <p:nvGrpSpPr>
            <p:cNvPr id="36871" name="Group 6"/>
            <p:cNvGrpSpPr>
              <a:grpSpLocks/>
            </p:cNvGrpSpPr>
            <p:nvPr/>
          </p:nvGrpSpPr>
          <p:grpSpPr bwMode="auto">
            <a:xfrm>
              <a:off x="0" y="6666"/>
              <a:ext cx="7003" cy="6351"/>
              <a:chOff x="0" y="13017"/>
              <a:chExt cx="7003" cy="6351"/>
            </a:xfrm>
          </p:grpSpPr>
          <p:sp>
            <p:nvSpPr>
              <p:cNvPr id="36872" name="Rectangle 7"/>
              <p:cNvSpPr>
                <a:spLocks noChangeArrowheads="1"/>
              </p:cNvSpPr>
              <p:nvPr/>
            </p:nvSpPr>
            <p:spPr bwMode="auto">
              <a:xfrm>
                <a:off x="0" y="13017"/>
                <a:ext cx="4365" cy="6351"/>
              </a:xfrm>
              <a:prstGeom prst="rect">
                <a:avLst/>
              </a:prstGeom>
              <a:noFill/>
              <a:ln w="9525">
                <a:noFill/>
                <a:miter lim="800000"/>
                <a:headEnd/>
                <a:tailEnd/>
              </a:ln>
            </p:spPr>
            <p:txBody>
              <a:bodyPr>
                <a:spAutoFit/>
              </a:bodyPr>
              <a:lstStyle/>
              <a:p>
                <a:endParaRPr lang="en-US"/>
              </a:p>
            </p:txBody>
          </p:sp>
          <p:sp>
            <p:nvSpPr>
              <p:cNvPr id="36873" name="Rectangle 8"/>
              <p:cNvSpPr>
                <a:spLocks noChangeArrowheads="1"/>
              </p:cNvSpPr>
              <p:nvPr/>
            </p:nvSpPr>
            <p:spPr bwMode="auto">
              <a:xfrm>
                <a:off x="0" y="13017"/>
                <a:ext cx="7003" cy="2679"/>
              </a:xfrm>
              <a:prstGeom prst="rect">
                <a:avLst/>
              </a:prstGeom>
              <a:noFill/>
              <a:ln w="9525">
                <a:noFill/>
                <a:miter lim="800000"/>
                <a:headEnd/>
                <a:tailEnd/>
              </a:ln>
            </p:spPr>
            <p:txBody>
              <a:bodyPr/>
              <a:lstStyle/>
              <a:p>
                <a:r>
                  <a:rPr lang="en-US" sz="1600">
                    <a:solidFill>
                      <a:srgbClr val="004080"/>
                    </a:solidFill>
                  </a:rPr>
                  <a:t>  </a:t>
                </a:r>
                <a:r>
                  <a:rPr lang="en-US" sz="27300">
                    <a:solidFill>
                      <a:srgbClr val="004080"/>
                    </a:solidFill>
                  </a:rPr>
                  <a:t> </a:t>
                </a:r>
                <a:r>
                  <a:rPr lang="en-US" sz="1600">
                    <a:solidFill>
                      <a:srgbClr val="004080"/>
                    </a:solidFill>
                  </a:rPr>
                  <a:t>                                               </a:t>
                </a:r>
              </a:p>
            </p:txBody>
          </p:sp>
        </p:grpSp>
      </p:grpSp>
      <p:pic>
        <p:nvPicPr>
          <p:cNvPr id="36869" name="Picture 9" descr="hwyrob"/>
          <p:cNvPicPr>
            <a:picLocks noChangeAspect="1" noChangeArrowheads="1"/>
          </p:cNvPicPr>
          <p:nvPr/>
        </p:nvPicPr>
        <p:blipFill>
          <a:blip r:embed="rId3" cstate="print"/>
          <a:srcRect/>
          <a:stretch>
            <a:fillRect/>
          </a:stretch>
        </p:blipFill>
        <p:spPr bwMode="auto">
          <a:xfrm>
            <a:off x="685800" y="1752600"/>
            <a:ext cx="3092450" cy="48768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defRPr/>
            </a:pPr>
            <a:r>
              <a:rPr lang="en-US" dirty="0" smtClean="0"/>
              <a:t>Spatial Mismatch and Opportunity  </a:t>
            </a:r>
          </a:p>
        </p:txBody>
      </p:sp>
      <p:sp>
        <p:nvSpPr>
          <p:cNvPr id="37891" name="Rectangle 3"/>
          <p:cNvSpPr>
            <a:spLocks noGrp="1" noChangeArrowheads="1"/>
          </p:cNvSpPr>
          <p:nvPr>
            <p:ph type="body" sz="half" idx="2"/>
          </p:nvPr>
        </p:nvSpPr>
        <p:spPr>
          <a:xfrm>
            <a:off x="4572000" y="1828800"/>
            <a:ext cx="4267200" cy="4800600"/>
          </a:xfrm>
        </p:spPr>
        <p:txBody>
          <a:bodyPr/>
          <a:lstStyle/>
          <a:p>
            <a:pPr>
              <a:lnSpc>
                <a:spcPct val="90000"/>
              </a:lnSpc>
              <a:buFont typeface="Arial" charset="0"/>
              <a:buChar char="•"/>
            </a:pPr>
            <a:r>
              <a:rPr lang="en-US" sz="2000" smtClean="0"/>
              <a:t>Only 21 percent of employees in the top 98 metro areas work within three miles of downtown, while over twice that share (45 percent) work more than 10 miles away from the city center </a:t>
            </a:r>
          </a:p>
          <a:p>
            <a:pPr>
              <a:lnSpc>
                <a:spcPct val="90000"/>
              </a:lnSpc>
              <a:buFont typeface="Arial" charset="0"/>
              <a:buChar char="•"/>
            </a:pPr>
            <a:r>
              <a:rPr lang="en-US" sz="2000" smtClean="0"/>
              <a:t>Employment steadily decentralized between 1998 and 2006: 95 out of 98 metro areas saw a decrease in the share of jobs located within three miles of downtown. </a:t>
            </a:r>
          </a:p>
          <a:p>
            <a:pPr>
              <a:lnSpc>
                <a:spcPct val="90000"/>
              </a:lnSpc>
              <a:buFont typeface="Arial" charset="0"/>
              <a:buChar char="•"/>
            </a:pPr>
            <a:r>
              <a:rPr lang="en-US" sz="2000" smtClean="0"/>
              <a:t>In almost every major industry, jobs shifted away from the city center between 1998 and 2006 </a:t>
            </a:r>
          </a:p>
        </p:txBody>
      </p:sp>
      <p:pic>
        <p:nvPicPr>
          <p:cNvPr id="37892" name="Picture 4" descr="100_0134"/>
          <p:cNvPicPr>
            <a:picLocks noChangeAspect="1" noChangeArrowheads="1"/>
          </p:cNvPicPr>
          <p:nvPr/>
        </p:nvPicPr>
        <p:blipFill>
          <a:blip r:embed="rId3" cstate="print"/>
          <a:srcRect/>
          <a:stretch>
            <a:fillRect/>
          </a:stretch>
        </p:blipFill>
        <p:spPr bwMode="auto">
          <a:xfrm>
            <a:off x="228600" y="2057400"/>
            <a:ext cx="4343400" cy="3257550"/>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en-US" dirty="0" smtClean="0"/>
              <a:t>Cars vs. Mass Transit </a:t>
            </a:r>
          </a:p>
        </p:txBody>
      </p:sp>
      <p:sp>
        <p:nvSpPr>
          <p:cNvPr id="38915" name="Rectangle 4"/>
          <p:cNvSpPr>
            <a:spLocks noGrp="1" noChangeArrowheads="1"/>
          </p:cNvSpPr>
          <p:nvPr>
            <p:ph type="body" sz="half" idx="2"/>
          </p:nvPr>
        </p:nvSpPr>
        <p:spPr/>
        <p:txBody>
          <a:bodyPr/>
          <a:lstStyle/>
          <a:p>
            <a:pPr>
              <a:buFont typeface="Arial" charset="0"/>
              <a:buChar char="•"/>
            </a:pPr>
            <a:r>
              <a:rPr lang="en-US" sz="2000" smtClean="0"/>
              <a:t>Every 1% increase in highway capacity generates a 0.9% increase in traffic within five years</a:t>
            </a:r>
          </a:p>
          <a:p>
            <a:pPr>
              <a:buFont typeface="Arial" charset="0"/>
              <a:buChar char="•"/>
            </a:pPr>
            <a:r>
              <a:rPr lang="en-US" sz="2000" smtClean="0"/>
              <a:t>Using a car for a five-mile commute annually releases 110 pounds of carbon monoxide pollution into the air</a:t>
            </a:r>
          </a:p>
          <a:p>
            <a:pPr>
              <a:buFont typeface="Arial" charset="0"/>
              <a:buChar char="•"/>
            </a:pPr>
            <a:r>
              <a:rPr lang="en-US" sz="2000" smtClean="0"/>
              <a:t>Using a train for the same commute releases only 2.4 ounces of the carbon monoxide per passenger</a:t>
            </a:r>
          </a:p>
        </p:txBody>
      </p:sp>
      <p:pic>
        <p:nvPicPr>
          <p:cNvPr id="38916" name="Picture 7" descr="C:\WINDOWS\DESKTOP\Photographs\Transportation\DOT18.jpg"/>
          <p:cNvPicPr>
            <a:picLocks noChangeAspect="1" noChangeArrowheads="1"/>
          </p:cNvPicPr>
          <p:nvPr/>
        </p:nvPicPr>
        <p:blipFill>
          <a:blip r:embed="rId3" cstate="print"/>
          <a:srcRect/>
          <a:stretch>
            <a:fillRect/>
          </a:stretch>
        </p:blipFill>
        <p:spPr bwMode="auto">
          <a:xfrm>
            <a:off x="1143000" y="1752600"/>
            <a:ext cx="2819400" cy="2362200"/>
          </a:xfrm>
          <a:prstGeom prst="rect">
            <a:avLst/>
          </a:prstGeom>
          <a:noFill/>
          <a:ln w="9525">
            <a:noFill/>
            <a:miter lim="800000"/>
            <a:headEnd/>
            <a:tailEnd/>
          </a:ln>
        </p:spPr>
      </p:pic>
      <p:pic>
        <p:nvPicPr>
          <p:cNvPr id="38917" name="Picture 3"/>
          <p:cNvPicPr>
            <a:picLocks noChangeAspect="1" noChangeArrowheads="1"/>
          </p:cNvPicPr>
          <p:nvPr/>
        </p:nvPicPr>
        <p:blipFill>
          <a:blip r:embed="rId4" cstate="print"/>
          <a:srcRect/>
          <a:stretch>
            <a:fillRect/>
          </a:stretch>
        </p:blipFill>
        <p:spPr bwMode="auto">
          <a:xfrm>
            <a:off x="609600" y="4191000"/>
            <a:ext cx="3886200" cy="25146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Basic Logistics </a:t>
            </a:r>
            <a:endParaRPr lang="en-US" sz="4400" dirty="0"/>
          </a:p>
        </p:txBody>
      </p:sp>
      <p:sp>
        <p:nvSpPr>
          <p:cNvPr id="4" name="Content Placeholder 3"/>
          <p:cNvSpPr>
            <a:spLocks noGrp="1"/>
          </p:cNvSpPr>
          <p:nvPr>
            <p:ph sz="quarter" idx="1"/>
          </p:nvPr>
        </p:nvSpPr>
        <p:spPr/>
        <p:txBody>
          <a:bodyPr/>
          <a:lstStyle/>
          <a:p>
            <a:endParaRPr lang="en-US" dirty="0" smtClean="0"/>
          </a:p>
          <a:p>
            <a:endParaRPr lang="en-US" dirty="0" smtClean="0"/>
          </a:p>
          <a:p>
            <a:r>
              <a:rPr lang="en-US" dirty="0" smtClean="0"/>
              <a:t>Please mute your phone</a:t>
            </a:r>
          </a:p>
          <a:p>
            <a:r>
              <a:rPr lang="en-US" dirty="0" smtClean="0"/>
              <a:t>The session will be recorded</a:t>
            </a:r>
          </a:p>
          <a:p>
            <a:r>
              <a:rPr lang="en-US" dirty="0" smtClean="0"/>
              <a:t> Process for Q &amp;A</a:t>
            </a:r>
          </a:p>
          <a:p>
            <a:r>
              <a:rPr lang="en-US" dirty="0" smtClean="0"/>
              <a:t>The chat box</a:t>
            </a:r>
          </a:p>
          <a:p>
            <a:r>
              <a:rPr lang="en-US" dirty="0" smtClean="0"/>
              <a:t>Resources, including recording of webinar, will be available after the webinar on CCHEonline.org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defRPr/>
            </a:pPr>
            <a:r>
              <a:rPr lang="en-US" dirty="0" smtClean="0"/>
              <a:t>Transportation and Health</a:t>
            </a:r>
          </a:p>
        </p:txBody>
      </p:sp>
      <p:sp>
        <p:nvSpPr>
          <p:cNvPr id="39939" name="Rectangle 4"/>
          <p:cNvSpPr>
            <a:spLocks noGrp="1" noChangeArrowheads="1"/>
          </p:cNvSpPr>
          <p:nvPr>
            <p:ph type="body" sz="half" idx="2"/>
          </p:nvPr>
        </p:nvSpPr>
        <p:spPr/>
        <p:txBody>
          <a:bodyPr/>
          <a:lstStyle/>
          <a:p>
            <a:pPr>
              <a:buFont typeface="Arial" charset="0"/>
              <a:buChar char="•"/>
            </a:pPr>
            <a:r>
              <a:rPr lang="en-US" smtClean="0"/>
              <a:t>African Americans are three to six times more likely than whites to die from asthma</a:t>
            </a:r>
          </a:p>
          <a:p>
            <a:pPr>
              <a:buFont typeface="Arial" charset="0"/>
              <a:buChar char="•"/>
            </a:pPr>
            <a:r>
              <a:rPr lang="en-US" smtClean="0"/>
              <a:t>Hispanics are three times more likely than whites to die from asthma</a:t>
            </a:r>
          </a:p>
          <a:p>
            <a:pPr>
              <a:buFont typeface="Arial" charset="0"/>
              <a:buChar char="•"/>
            </a:pPr>
            <a:r>
              <a:rPr lang="en-US" smtClean="0"/>
              <a:t>Asthma is the number one reason for childhood emergency room visits </a:t>
            </a:r>
          </a:p>
        </p:txBody>
      </p:sp>
      <p:pic>
        <p:nvPicPr>
          <p:cNvPr id="39940" name="Picture 5" descr="D:\sprawlpres\newphotos\teach2.bmp"/>
          <p:cNvPicPr>
            <a:picLocks noChangeAspect="1" noChangeArrowheads="1"/>
          </p:cNvPicPr>
          <p:nvPr/>
        </p:nvPicPr>
        <p:blipFill>
          <a:blip r:embed="rId3" cstate="print"/>
          <a:srcRect/>
          <a:stretch>
            <a:fillRect/>
          </a:stretch>
        </p:blipFill>
        <p:spPr bwMode="auto">
          <a:xfrm>
            <a:off x="900113" y="1885950"/>
            <a:ext cx="3367087" cy="417195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defRPr/>
            </a:pPr>
            <a:r>
              <a:rPr lang="en-US" b="1" dirty="0" smtClean="0"/>
              <a:t>Environmental Costs of Sprawl</a:t>
            </a:r>
            <a:endParaRPr lang="en-US" dirty="0" smtClean="0"/>
          </a:p>
        </p:txBody>
      </p:sp>
      <p:sp>
        <p:nvSpPr>
          <p:cNvPr id="40963" name="Rectangle 3"/>
          <p:cNvSpPr>
            <a:spLocks noGrp="1" noChangeArrowheads="1"/>
          </p:cNvSpPr>
          <p:nvPr>
            <p:ph type="body" sz="half" idx="2"/>
          </p:nvPr>
        </p:nvSpPr>
        <p:spPr>
          <a:xfrm>
            <a:off x="4953000" y="1885950"/>
            <a:ext cx="3886200" cy="4743450"/>
          </a:xfrm>
        </p:spPr>
        <p:txBody>
          <a:bodyPr/>
          <a:lstStyle/>
          <a:p>
            <a:pPr>
              <a:lnSpc>
                <a:spcPct val="90000"/>
              </a:lnSpc>
              <a:buFontTx/>
              <a:buNone/>
            </a:pPr>
            <a:endParaRPr lang="en-US" smtClean="0"/>
          </a:p>
          <a:p>
            <a:pPr>
              <a:lnSpc>
                <a:spcPct val="90000"/>
              </a:lnSpc>
              <a:buFont typeface="Arial" charset="0"/>
              <a:buChar char="•"/>
            </a:pPr>
            <a:r>
              <a:rPr lang="en-US" smtClean="0"/>
              <a:t>Water Pollution</a:t>
            </a:r>
          </a:p>
          <a:p>
            <a:pPr>
              <a:lnSpc>
                <a:spcPct val="90000"/>
              </a:lnSpc>
              <a:buFont typeface="Arial" charset="0"/>
              <a:buChar char="•"/>
            </a:pPr>
            <a:r>
              <a:rPr lang="en-US" smtClean="0"/>
              <a:t>Air Pollution </a:t>
            </a:r>
          </a:p>
          <a:p>
            <a:pPr>
              <a:lnSpc>
                <a:spcPct val="90000"/>
              </a:lnSpc>
              <a:buFont typeface="Arial" charset="0"/>
              <a:buChar char="•"/>
            </a:pPr>
            <a:r>
              <a:rPr lang="en-US" smtClean="0"/>
              <a:t>Loss of Green Space</a:t>
            </a:r>
          </a:p>
          <a:p>
            <a:pPr>
              <a:lnSpc>
                <a:spcPct val="90000"/>
              </a:lnSpc>
              <a:buFont typeface="Arial" charset="0"/>
              <a:buChar char="•"/>
            </a:pPr>
            <a:r>
              <a:rPr lang="en-US" smtClean="0"/>
              <a:t>Heat Island and Thunder Storms</a:t>
            </a:r>
          </a:p>
          <a:p>
            <a:pPr>
              <a:lnSpc>
                <a:spcPct val="90000"/>
              </a:lnSpc>
              <a:buFont typeface="Arial" charset="0"/>
              <a:buChar char="•"/>
            </a:pPr>
            <a:r>
              <a:rPr lang="en-US" smtClean="0"/>
              <a:t>Wasted Energy  </a:t>
            </a:r>
          </a:p>
          <a:p>
            <a:pPr>
              <a:lnSpc>
                <a:spcPct val="90000"/>
              </a:lnSpc>
              <a:buFont typeface="Arial" charset="0"/>
              <a:buChar char="•"/>
            </a:pPr>
            <a:r>
              <a:rPr lang="en-US" smtClean="0"/>
              <a:t>Flooding</a:t>
            </a:r>
          </a:p>
          <a:p>
            <a:pPr>
              <a:lnSpc>
                <a:spcPct val="90000"/>
              </a:lnSpc>
              <a:buFont typeface="Arial" charset="0"/>
              <a:buChar char="•"/>
            </a:pPr>
            <a:r>
              <a:rPr lang="en-US" smtClean="0"/>
              <a:t>Congestion and Gridlock </a:t>
            </a:r>
          </a:p>
          <a:p>
            <a:pPr>
              <a:lnSpc>
                <a:spcPct val="90000"/>
              </a:lnSpc>
              <a:buFont typeface="Arial" charset="0"/>
              <a:buChar char="•"/>
            </a:pPr>
            <a:r>
              <a:rPr lang="en-US" smtClean="0"/>
              <a:t>Urban Infrastructure Decline</a:t>
            </a:r>
          </a:p>
          <a:p>
            <a:pPr>
              <a:lnSpc>
                <a:spcPct val="90000"/>
              </a:lnSpc>
              <a:buFontTx/>
              <a:buNone/>
            </a:pPr>
            <a:endParaRPr lang="en-US" smtClean="0"/>
          </a:p>
        </p:txBody>
      </p:sp>
      <p:sp>
        <p:nvSpPr>
          <p:cNvPr id="40964" name="Rectangle 4"/>
          <p:cNvSpPr>
            <a:spLocks noChangeArrowheads="1"/>
          </p:cNvSpPr>
          <p:nvPr/>
        </p:nvSpPr>
        <p:spPr bwMode="auto">
          <a:xfrm>
            <a:off x="2057400" y="1757363"/>
            <a:ext cx="9144000" cy="0"/>
          </a:xfrm>
          <a:prstGeom prst="rect">
            <a:avLst/>
          </a:prstGeom>
          <a:noFill/>
          <a:ln w="9525">
            <a:noFill/>
            <a:miter lim="800000"/>
            <a:headEnd/>
            <a:tailEnd/>
          </a:ln>
        </p:spPr>
        <p:txBody>
          <a:bodyPr>
            <a:spAutoFit/>
          </a:bodyPr>
          <a:lstStyle/>
          <a:p>
            <a:endParaRPr lang="en-US"/>
          </a:p>
        </p:txBody>
      </p:sp>
      <p:sp>
        <p:nvSpPr>
          <p:cNvPr id="40965" name="Rectangle 5"/>
          <p:cNvSpPr>
            <a:spLocks noChangeArrowheads="1"/>
          </p:cNvSpPr>
          <p:nvPr/>
        </p:nvSpPr>
        <p:spPr bwMode="auto">
          <a:xfrm>
            <a:off x="1638300" y="1404938"/>
            <a:ext cx="9144000" cy="0"/>
          </a:xfrm>
          <a:prstGeom prst="rect">
            <a:avLst/>
          </a:prstGeom>
          <a:noFill/>
          <a:ln w="9525">
            <a:noFill/>
            <a:miter lim="800000"/>
            <a:headEnd/>
            <a:tailEnd/>
          </a:ln>
        </p:spPr>
        <p:txBody>
          <a:bodyPr>
            <a:spAutoFit/>
          </a:bodyPr>
          <a:lstStyle/>
          <a:p>
            <a:endParaRPr lang="en-US"/>
          </a:p>
        </p:txBody>
      </p:sp>
      <p:pic>
        <p:nvPicPr>
          <p:cNvPr id="40966" name="Picture 8" descr="285"/>
          <p:cNvPicPr>
            <a:picLocks noChangeAspect="1" noChangeArrowheads="1"/>
          </p:cNvPicPr>
          <p:nvPr/>
        </p:nvPicPr>
        <p:blipFill>
          <a:blip r:embed="rId3" cstate="print"/>
          <a:srcRect/>
          <a:stretch>
            <a:fillRect/>
          </a:stretch>
        </p:blipFill>
        <p:spPr bwMode="auto">
          <a:xfrm>
            <a:off x="152400" y="2057400"/>
            <a:ext cx="4572000" cy="3886200"/>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b="1" smtClean="0"/>
              <a:t> Social Costs of Sprawl </a:t>
            </a:r>
            <a:endParaRPr lang="en-US" smtClean="0"/>
          </a:p>
        </p:txBody>
      </p:sp>
      <p:sp>
        <p:nvSpPr>
          <p:cNvPr id="41987" name="Rectangle 3"/>
          <p:cNvSpPr>
            <a:spLocks noGrp="1" noChangeArrowheads="1"/>
          </p:cNvSpPr>
          <p:nvPr>
            <p:ph type="body" sz="half" idx="2"/>
          </p:nvPr>
        </p:nvSpPr>
        <p:spPr>
          <a:xfrm>
            <a:off x="4800600" y="1885950"/>
            <a:ext cx="4038600" cy="4667250"/>
          </a:xfrm>
        </p:spPr>
        <p:txBody>
          <a:bodyPr/>
          <a:lstStyle/>
          <a:p>
            <a:pPr>
              <a:buFont typeface="Arial" charset="0"/>
              <a:buChar char="•"/>
            </a:pPr>
            <a:r>
              <a:rPr lang="en-US" sz="2600" smtClean="0"/>
              <a:t>Urban Abandonment</a:t>
            </a:r>
          </a:p>
          <a:p>
            <a:pPr>
              <a:buFont typeface="Arial" charset="0"/>
              <a:buChar char="•"/>
            </a:pPr>
            <a:r>
              <a:rPr lang="en-US" sz="2600" smtClean="0"/>
              <a:t>Limited Access to Jobs</a:t>
            </a:r>
          </a:p>
          <a:p>
            <a:pPr>
              <a:buFont typeface="Arial" charset="0"/>
              <a:buChar char="•"/>
            </a:pPr>
            <a:r>
              <a:rPr lang="en-US" sz="2600" smtClean="0"/>
              <a:t>Decreased Mobility</a:t>
            </a:r>
          </a:p>
          <a:p>
            <a:pPr>
              <a:buFont typeface="Arial" charset="0"/>
              <a:buChar char="•"/>
            </a:pPr>
            <a:r>
              <a:rPr lang="en-US" sz="2600" smtClean="0"/>
              <a:t>Barriers to Fair Housing</a:t>
            </a:r>
          </a:p>
          <a:p>
            <a:pPr>
              <a:buFont typeface="Arial" charset="0"/>
              <a:buChar char="•"/>
            </a:pPr>
            <a:r>
              <a:rPr lang="en-US" sz="2600" smtClean="0"/>
              <a:t>Segregation</a:t>
            </a:r>
          </a:p>
          <a:p>
            <a:pPr>
              <a:buFont typeface="Arial" charset="0"/>
              <a:buChar char="•"/>
            </a:pPr>
            <a:r>
              <a:rPr lang="en-US" sz="2600" smtClean="0"/>
              <a:t>Concentration of Poverty</a:t>
            </a:r>
          </a:p>
          <a:p>
            <a:pPr>
              <a:buFont typeface="Arial" charset="0"/>
              <a:buChar char="•"/>
            </a:pPr>
            <a:r>
              <a:rPr lang="en-US" sz="2600" smtClean="0"/>
              <a:t>Urban-Suburban School Disparities</a:t>
            </a:r>
          </a:p>
          <a:p>
            <a:pPr>
              <a:buFont typeface="Arial" charset="0"/>
              <a:buChar char="•"/>
            </a:pPr>
            <a:r>
              <a:rPr lang="en-US" sz="2600" smtClean="0"/>
              <a:t>Public Health</a:t>
            </a:r>
          </a:p>
          <a:p>
            <a:pPr>
              <a:buFontTx/>
              <a:buNone/>
            </a:pPr>
            <a:endParaRPr lang="en-US" sz="2600" smtClean="0"/>
          </a:p>
        </p:txBody>
      </p:sp>
      <p:sp>
        <p:nvSpPr>
          <p:cNvPr id="41988" name="Rectangle 7"/>
          <p:cNvSpPr>
            <a:spLocks noChangeArrowheads="1"/>
          </p:cNvSpPr>
          <p:nvPr/>
        </p:nvSpPr>
        <p:spPr bwMode="auto">
          <a:xfrm>
            <a:off x="669925" y="-46038"/>
            <a:ext cx="9144000" cy="0"/>
          </a:xfrm>
          <a:prstGeom prst="rect">
            <a:avLst/>
          </a:prstGeom>
          <a:noFill/>
          <a:ln w="9525">
            <a:noFill/>
            <a:miter lim="800000"/>
            <a:headEnd/>
            <a:tailEnd/>
          </a:ln>
        </p:spPr>
        <p:txBody>
          <a:bodyPr>
            <a:spAutoFit/>
          </a:bodyPr>
          <a:lstStyle/>
          <a:p>
            <a:endParaRPr lang="en-US"/>
          </a:p>
        </p:txBody>
      </p:sp>
      <p:pic>
        <p:nvPicPr>
          <p:cNvPr id="41989" name="Picture 10" descr="ajcsprl2"/>
          <p:cNvPicPr>
            <a:picLocks noChangeAspect="1" noChangeArrowheads="1"/>
          </p:cNvPicPr>
          <p:nvPr/>
        </p:nvPicPr>
        <p:blipFill>
          <a:blip r:embed="rId3" cstate="print"/>
          <a:srcRect/>
          <a:stretch>
            <a:fillRect/>
          </a:stretch>
        </p:blipFill>
        <p:spPr bwMode="auto">
          <a:xfrm>
            <a:off x="762000" y="1752600"/>
            <a:ext cx="3505200" cy="2419350"/>
          </a:xfrm>
          <a:prstGeom prst="rect">
            <a:avLst/>
          </a:prstGeom>
          <a:noFill/>
          <a:ln w="9525">
            <a:noFill/>
            <a:miter lim="800000"/>
            <a:headEnd/>
            <a:tailEnd/>
          </a:ln>
        </p:spPr>
      </p:pic>
      <p:pic>
        <p:nvPicPr>
          <p:cNvPr id="41990" name="Picture 11" descr="ajcsprl1"/>
          <p:cNvPicPr>
            <a:picLocks noChangeAspect="1" noChangeArrowheads="1"/>
          </p:cNvPicPr>
          <p:nvPr/>
        </p:nvPicPr>
        <p:blipFill>
          <a:blip r:embed="rId4" cstate="print"/>
          <a:srcRect/>
          <a:stretch>
            <a:fillRect/>
          </a:stretch>
        </p:blipFill>
        <p:spPr bwMode="auto">
          <a:xfrm>
            <a:off x="762000" y="4267200"/>
            <a:ext cx="3505200" cy="2363788"/>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28600"/>
            <a:ext cx="7772400" cy="1143000"/>
          </a:xfrm>
        </p:spPr>
        <p:txBody>
          <a:bodyPr/>
          <a:lstStyle/>
          <a:p>
            <a:pPr>
              <a:defRPr/>
            </a:pPr>
            <a:r>
              <a:rPr lang="en-US" smtClean="0"/>
              <a:t>Public Involvement Opportunities</a:t>
            </a:r>
          </a:p>
        </p:txBody>
      </p:sp>
      <p:sp>
        <p:nvSpPr>
          <p:cNvPr id="43011" name="Content Placeholder 2"/>
          <p:cNvSpPr>
            <a:spLocks noGrp="1"/>
          </p:cNvSpPr>
          <p:nvPr>
            <p:ph idx="1"/>
          </p:nvPr>
        </p:nvSpPr>
        <p:spPr>
          <a:xfrm>
            <a:off x="4953000" y="1885950"/>
            <a:ext cx="3962400" cy="4171950"/>
          </a:xfrm>
        </p:spPr>
        <p:txBody>
          <a:bodyPr/>
          <a:lstStyle/>
          <a:p>
            <a:pPr>
              <a:buFont typeface="Arial" charset="0"/>
              <a:buChar char="•"/>
            </a:pPr>
            <a:r>
              <a:rPr lang="en-US" sz="2200" smtClean="0"/>
              <a:t>Voices: People of Color, Students, People with Disabilities</a:t>
            </a:r>
          </a:p>
          <a:p>
            <a:pPr>
              <a:buFont typeface="Arial" charset="0"/>
              <a:buChar char="•"/>
            </a:pPr>
            <a:r>
              <a:rPr lang="en-US" sz="2200" smtClean="0"/>
              <a:t>Coalitions: housing, education, health, transportation experts, environmentalists, civil rights advocates, economic development, equity networks, &amp; grassroots organizers</a:t>
            </a:r>
          </a:p>
          <a:p>
            <a:pPr>
              <a:buFont typeface="Arial" charset="0"/>
              <a:buChar char="•"/>
            </a:pPr>
            <a:r>
              <a:rPr lang="en-US" sz="2200" smtClean="0"/>
              <a:t>Transportation is a Basic Civil Right</a:t>
            </a:r>
          </a:p>
        </p:txBody>
      </p:sp>
      <p:pic>
        <p:nvPicPr>
          <p:cNvPr id="43012" name="Picture 6" descr="100_0263"/>
          <p:cNvPicPr>
            <a:picLocks noChangeAspect="1" noChangeArrowheads="1"/>
          </p:cNvPicPr>
          <p:nvPr/>
        </p:nvPicPr>
        <p:blipFill>
          <a:blip r:embed="rId3" cstate="print"/>
          <a:srcRect/>
          <a:stretch>
            <a:fillRect/>
          </a:stretch>
        </p:blipFill>
        <p:spPr bwMode="auto">
          <a:xfrm>
            <a:off x="152400" y="2133600"/>
            <a:ext cx="4724400" cy="3543300"/>
          </a:xfrm>
          <a:prstGeom prst="rect">
            <a:avLst/>
          </a:prstGeom>
          <a:noFill/>
          <a:ln w="9525">
            <a:noFill/>
            <a:miter lim="800000"/>
            <a:headEnd/>
            <a:tailEnd/>
          </a:ln>
        </p:spPr>
      </p:pic>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7467600" cy="533400"/>
          </a:xfrm>
        </p:spPr>
        <p:txBody>
          <a:bodyPr>
            <a:normAutofit fontScale="90000"/>
          </a:bodyPr>
          <a:lstStyle/>
          <a:p>
            <a:pPr algn="ctr"/>
            <a:r>
              <a:rPr lang="en-US" dirty="0" smtClean="0"/>
              <a:t/>
            </a:r>
            <a:br>
              <a:rPr lang="en-US" dirty="0" smtClean="0"/>
            </a:br>
            <a:r>
              <a:rPr lang="en-US" dirty="0" smtClean="0"/>
              <a:t> </a:t>
            </a:r>
            <a:r>
              <a:rPr lang="en-US" sz="3300" dirty="0" smtClean="0"/>
              <a:t>Successful EJ Practices</a:t>
            </a:r>
          </a:p>
        </p:txBody>
      </p:sp>
      <p:sp>
        <p:nvSpPr>
          <p:cNvPr id="84995" name="Rectangle 3"/>
          <p:cNvSpPr>
            <a:spLocks noGrp="1" noChangeArrowheads="1"/>
          </p:cNvSpPr>
          <p:nvPr>
            <p:ph type="body" idx="1"/>
          </p:nvPr>
        </p:nvSpPr>
        <p:spPr>
          <a:xfrm>
            <a:off x="152400" y="838200"/>
            <a:ext cx="8686800" cy="6019800"/>
          </a:xfrm>
        </p:spPr>
        <p:txBody>
          <a:bodyPr/>
          <a:lstStyle/>
          <a:p>
            <a:pPr>
              <a:lnSpc>
                <a:spcPct val="80000"/>
              </a:lnSpc>
            </a:pPr>
            <a:r>
              <a:rPr lang="en-US" sz="1800" dirty="0" smtClean="0"/>
              <a:t>The Fruitvale community in Oakland illustrates several effective environmental justice practices, including public involvement; the creation of partnerships to overcome legal, financial, and regulatory hurdles; and the use of mass transit as a lever for revitalizing an urban community. </a:t>
            </a:r>
          </a:p>
          <a:p>
            <a:pPr>
              <a:lnSpc>
                <a:spcPct val="80000"/>
              </a:lnSpc>
            </a:pPr>
            <a:endParaRPr lang="en-US" sz="1800" dirty="0" smtClean="0"/>
          </a:p>
          <a:p>
            <a:pPr>
              <a:lnSpc>
                <a:spcPct val="80000"/>
              </a:lnSpc>
            </a:pPr>
            <a:r>
              <a:rPr lang="en-US" sz="1800" dirty="0" smtClean="0"/>
              <a:t>South Park Avenue Improvement Project in Tucson, Arizona demonstrates an effective use of partnerships to leverage funds for transportation enhancements in a EJ community; it also illustrates the use of context-sensitive design as a tool for reawakening a community's sense of identity and pride.</a:t>
            </a:r>
          </a:p>
          <a:p>
            <a:pPr>
              <a:lnSpc>
                <a:spcPct val="80000"/>
              </a:lnSpc>
            </a:pPr>
            <a:endParaRPr lang="en-US" sz="1800" dirty="0" smtClean="0"/>
          </a:p>
          <a:p>
            <a:pPr>
              <a:lnSpc>
                <a:spcPct val="80000"/>
              </a:lnSpc>
            </a:pPr>
            <a:r>
              <a:rPr lang="en-US" sz="1800" dirty="0" smtClean="0"/>
              <a:t>In 2001, WE ACT successfully filed a complaint with the U.S. Department of Transportation alleging that diesel bus depots were disproportionately located in Manhattan’s minority communities. They co-filed the complaint showing that the high number of bus depots in northern Manhattan violated Title VI of the Civil Rights Act of 1964.</a:t>
            </a:r>
          </a:p>
          <a:p>
            <a:pPr>
              <a:lnSpc>
                <a:spcPct val="80000"/>
              </a:lnSpc>
            </a:pPr>
            <a:endParaRPr lang="en-US" sz="1800" dirty="0" smtClean="0"/>
          </a:p>
          <a:p>
            <a:pPr>
              <a:lnSpc>
                <a:spcPct val="80000"/>
              </a:lnSpc>
            </a:pPr>
            <a:r>
              <a:rPr lang="en-US" sz="1800" dirty="0" smtClean="0"/>
              <a:t>In October of 1996, the BRU won a landmark civil rights Consent Decree, following the class action civil rights lawsuit brought against the Los Angeles MTA in 1994. The case, Labor/Community Strategy Center and Bus Riders Union et al. v. Los Angeles County Metropolitan Transportation Authority. The consent decree included Fare reduction, Reduction of bus overcrowding, New Service to major centers of employment, education and healthcare throughout the county, and a Joint Working Group (joint BRU and MTA policy making body that oversees the implementation of the Consent Decree).</a:t>
            </a:r>
          </a:p>
          <a:p>
            <a:pPr>
              <a:lnSpc>
                <a:spcPct val="80000"/>
              </a:lnSpc>
            </a:pPr>
            <a:endParaRPr lang="en-US" sz="1800" dirty="0" smtClean="0"/>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514600"/>
            <a:ext cx="6040065"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800" dirty="0" smtClean="0">
                <a:latin typeface="+mj-lt"/>
              </a:rPr>
              <a:t>QUESTIONS </a:t>
            </a:r>
          </a:p>
          <a:p>
            <a:pPr algn="ctr"/>
            <a:r>
              <a:rPr lang="en-US" sz="4800" dirty="0" smtClean="0">
                <a:latin typeface="+mj-lt"/>
              </a:rPr>
              <a:t>AND </a:t>
            </a:r>
          </a:p>
          <a:p>
            <a:pPr algn="ctr"/>
            <a:r>
              <a:rPr lang="en-US" sz="4800" dirty="0" smtClean="0">
                <a:latin typeface="+mj-lt"/>
              </a:rPr>
              <a:t>ANSWERS </a:t>
            </a:r>
            <a:endParaRPr lang="en-US" sz="48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ccheonline.org/sites/all/themes/cche/images/banner_img.jpg"/>
          <p:cNvPicPr>
            <a:picLocks noChangeAspect="1" noChangeArrowheads="1"/>
          </p:cNvPicPr>
          <p:nvPr/>
        </p:nvPicPr>
        <p:blipFill>
          <a:blip r:embed="rId2" cstate="print"/>
          <a:srcRect/>
          <a:stretch>
            <a:fillRect/>
          </a:stretch>
        </p:blipFill>
        <p:spPr bwMode="auto">
          <a:xfrm>
            <a:off x="38100" y="228600"/>
            <a:ext cx="9105900" cy="3581400"/>
          </a:xfrm>
          <a:prstGeom prst="rect">
            <a:avLst/>
          </a:prstGeom>
          <a:noFill/>
          <a:ln w="9525">
            <a:noFill/>
            <a:miter lim="800000"/>
            <a:headEnd/>
            <a:tailEnd/>
          </a:ln>
        </p:spPr>
      </p:pic>
      <p:sp>
        <p:nvSpPr>
          <p:cNvPr id="45059" name="TextBox 2"/>
          <p:cNvSpPr txBox="1">
            <a:spLocks noChangeArrowheads="1"/>
          </p:cNvSpPr>
          <p:nvPr/>
        </p:nvSpPr>
        <p:spPr bwMode="auto">
          <a:xfrm>
            <a:off x="1447800" y="4267200"/>
            <a:ext cx="6248400" cy="1066800"/>
          </a:xfrm>
          <a:prstGeom prst="rect">
            <a:avLst/>
          </a:prstGeom>
          <a:noFill/>
          <a:ln w="9525">
            <a:noFill/>
            <a:miter lim="800000"/>
            <a:headEnd/>
            <a:tailEnd/>
          </a:ln>
        </p:spPr>
        <p:txBody>
          <a:bodyPr>
            <a:spAutoFit/>
          </a:bodyPr>
          <a:lstStyle/>
          <a:p>
            <a:pPr algn="ctr"/>
            <a:endParaRPr lang="en-US" sz="3200">
              <a:solidFill>
                <a:schemeClr val="accent2"/>
              </a:solidFill>
            </a:endParaRPr>
          </a:p>
          <a:p>
            <a:pPr algn="ctr"/>
            <a:r>
              <a:rPr lang="en-US" sz="3200">
                <a:solidFill>
                  <a:schemeClr val="accent2"/>
                </a:solidFill>
              </a:rPr>
              <a:t>WWW.CCHEONLINE.ORG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Webinar Overview </a:t>
            </a:r>
            <a:endParaRPr lang="en-US" sz="4400" dirty="0"/>
          </a:p>
        </p:txBody>
      </p:sp>
      <p:sp>
        <p:nvSpPr>
          <p:cNvPr id="4" name="Content Placeholder 3"/>
          <p:cNvSpPr>
            <a:spLocks noGrp="1"/>
          </p:cNvSpPr>
          <p:nvPr>
            <p:ph sz="quarter" idx="1"/>
          </p:nvPr>
        </p:nvSpPr>
        <p:spPr/>
        <p:txBody>
          <a:bodyPr/>
          <a:lstStyle/>
          <a:p>
            <a:endParaRPr lang="en-US" dirty="0" smtClean="0"/>
          </a:p>
          <a:p>
            <a:r>
              <a:rPr lang="en-US" dirty="0" smtClean="0"/>
              <a:t>Background on Transportation Equity</a:t>
            </a:r>
          </a:p>
          <a:p>
            <a:r>
              <a:rPr lang="en-US" dirty="0" smtClean="0"/>
              <a:t>Brief Overview of Transit Justice</a:t>
            </a:r>
          </a:p>
          <a:p>
            <a:r>
              <a:rPr lang="en-US" dirty="0" smtClean="0"/>
              <a:t> Addressing Transit Racism</a:t>
            </a:r>
          </a:p>
          <a:p>
            <a:r>
              <a:rPr lang="en-US" dirty="0" smtClean="0"/>
              <a:t>Transportation Bill</a:t>
            </a:r>
          </a:p>
          <a:p>
            <a:r>
              <a:rPr lang="en-US" dirty="0" smtClean="0"/>
              <a:t>Transportation Planning </a:t>
            </a:r>
          </a:p>
          <a:p>
            <a:r>
              <a:rPr lang="en-US" dirty="0" smtClean="0"/>
              <a:t>Transit Investments</a:t>
            </a:r>
          </a:p>
          <a:p>
            <a:r>
              <a:rPr lang="en-US" dirty="0" smtClean="0"/>
              <a:t>Distribution of Transportation Benefits and Burdens</a:t>
            </a:r>
          </a:p>
          <a:p>
            <a:r>
              <a:rPr lang="en-US" dirty="0" smtClean="0"/>
              <a:t>Environmental &amp; Social Costs of Sprawl</a:t>
            </a:r>
          </a:p>
          <a:p>
            <a:r>
              <a:rPr lang="en-US" dirty="0" smtClean="0"/>
              <a:t>Role of Public Involvement</a:t>
            </a:r>
          </a:p>
          <a:p>
            <a:r>
              <a:rPr lang="en-US" dirty="0" smtClean="0"/>
              <a:t>Question and Answers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28600" y="228600"/>
            <a:ext cx="8763000" cy="1143000"/>
          </a:xfrm>
        </p:spPr>
        <p:txBody>
          <a:bodyPr/>
          <a:lstStyle/>
          <a:p>
            <a:pPr>
              <a:defRPr/>
            </a:pPr>
            <a:r>
              <a:rPr lang="en-US" smtClean="0"/>
              <a:t>Environmental Justice Principle</a:t>
            </a:r>
          </a:p>
        </p:txBody>
      </p:sp>
      <p:sp>
        <p:nvSpPr>
          <p:cNvPr id="1028" name="Rectangle 3"/>
          <p:cNvSpPr>
            <a:spLocks noGrp="1" noChangeArrowheads="1"/>
          </p:cNvSpPr>
          <p:nvPr>
            <p:ph type="body" sz="half" idx="2"/>
          </p:nvPr>
        </p:nvSpPr>
        <p:spPr>
          <a:xfrm>
            <a:off x="4876800" y="1905000"/>
            <a:ext cx="4114800" cy="4724400"/>
          </a:xfrm>
        </p:spPr>
        <p:txBody>
          <a:bodyPr/>
          <a:lstStyle/>
          <a:p>
            <a:pPr marL="165100" indent="3175">
              <a:lnSpc>
                <a:spcPct val="90000"/>
              </a:lnSpc>
              <a:buFont typeface="Arial" charset="0"/>
              <a:buNone/>
            </a:pPr>
            <a:r>
              <a:rPr lang="en-US" sz="2800" smtClean="0"/>
              <a:t>Environmental justice embraces the principle that all people and communities are entitled to equal protection of our environmental, health, employment, education, housing, transportation, and civil rights laws</a:t>
            </a:r>
          </a:p>
        </p:txBody>
      </p:sp>
      <p:graphicFrame>
        <p:nvGraphicFramePr>
          <p:cNvPr id="1026" name="Object 2"/>
          <p:cNvGraphicFramePr>
            <a:graphicFrameLocks noChangeAspect="1"/>
          </p:cNvGraphicFramePr>
          <p:nvPr/>
        </p:nvGraphicFramePr>
        <p:xfrm>
          <a:off x="685800" y="2209800"/>
          <a:ext cx="1538288" cy="1600200"/>
        </p:xfrm>
        <a:graphic>
          <a:graphicData uri="http://schemas.openxmlformats.org/presentationml/2006/ole">
            <mc:AlternateContent xmlns:mc="http://schemas.openxmlformats.org/markup-compatibility/2006">
              <mc:Choice xmlns:v="urn:schemas-microsoft-com:vml" Requires="v">
                <p:oleObj spid="_x0000_s1028" name="Microsoft ClipArt Gallery" r:id="rId5" imgW="8238095" imgH="5571429" progId="">
                  <p:embed/>
                </p:oleObj>
              </mc:Choice>
              <mc:Fallback>
                <p:oleObj name="Microsoft ClipArt Gallery" r:id="rId5" imgW="8238095" imgH="5571429"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09800"/>
                        <a:ext cx="1538288"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5" descr="Fish Advisory sign Florida"/>
          <p:cNvPicPr>
            <a:picLocks noChangeAspect="1" noChangeArrowheads="1"/>
          </p:cNvPicPr>
          <p:nvPr/>
        </p:nvPicPr>
        <p:blipFill>
          <a:blip r:embed="rId7" cstate="print"/>
          <a:srcRect/>
          <a:stretch>
            <a:fillRect/>
          </a:stretch>
        </p:blipFill>
        <p:spPr bwMode="auto">
          <a:xfrm>
            <a:off x="2133600" y="1752600"/>
            <a:ext cx="2362200" cy="1725613"/>
          </a:xfrm>
          <a:prstGeom prst="rect">
            <a:avLst/>
          </a:prstGeom>
          <a:noFill/>
          <a:ln w="9525">
            <a:noFill/>
            <a:miter lim="800000"/>
            <a:headEnd/>
            <a:tailEnd/>
          </a:ln>
        </p:spPr>
      </p:pic>
      <p:pic>
        <p:nvPicPr>
          <p:cNvPr id="1030" name="Picture 6" descr="Warren County Protest 1982"/>
          <p:cNvPicPr>
            <a:picLocks noChangeAspect="1" noChangeArrowheads="1"/>
          </p:cNvPicPr>
          <p:nvPr/>
        </p:nvPicPr>
        <p:blipFill>
          <a:blip r:embed="rId8" cstate="print"/>
          <a:srcRect/>
          <a:stretch>
            <a:fillRect/>
          </a:stretch>
        </p:blipFill>
        <p:spPr bwMode="auto">
          <a:xfrm>
            <a:off x="381000" y="3733800"/>
            <a:ext cx="2438400" cy="1646238"/>
          </a:xfrm>
          <a:prstGeom prst="rect">
            <a:avLst/>
          </a:prstGeom>
          <a:noFill/>
          <a:ln w="9525">
            <a:noFill/>
            <a:miter lim="800000"/>
            <a:headEnd/>
            <a:tailEnd/>
          </a:ln>
        </p:spPr>
      </p:pic>
      <p:pic>
        <p:nvPicPr>
          <p:cNvPr id="1031" name="Picture 7" descr="Polluting Plant in S"/>
          <p:cNvPicPr>
            <a:picLocks noChangeAspect="1" noChangeArrowheads="1"/>
          </p:cNvPicPr>
          <p:nvPr/>
        </p:nvPicPr>
        <p:blipFill>
          <a:blip r:embed="rId9" cstate="print"/>
          <a:srcRect/>
          <a:stretch>
            <a:fillRect/>
          </a:stretch>
        </p:blipFill>
        <p:spPr bwMode="auto">
          <a:xfrm>
            <a:off x="2362200" y="4876800"/>
            <a:ext cx="2362200" cy="1719263"/>
          </a:xfrm>
          <a:prstGeom prst="rect">
            <a:avLst/>
          </a:prstGeom>
          <a:noFill/>
          <a:ln w="9525">
            <a:noFill/>
            <a:miter lim="800000"/>
            <a:headEnd/>
            <a:tailEnd/>
          </a:ln>
        </p:spPr>
      </p:pic>
    </p:spTree>
    <p:custDataLst>
      <p:tags r:id="rId2"/>
    </p:custDataLst>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381000" y="228600"/>
            <a:ext cx="7772400" cy="1143000"/>
          </a:xfrm>
        </p:spPr>
        <p:txBody>
          <a:bodyPr/>
          <a:lstStyle/>
          <a:p>
            <a:pPr>
              <a:defRPr/>
            </a:pPr>
            <a:r>
              <a:rPr lang="en-US" dirty="0" smtClean="0"/>
              <a:t>Today’s Transportation</a:t>
            </a:r>
          </a:p>
        </p:txBody>
      </p:sp>
      <p:sp>
        <p:nvSpPr>
          <p:cNvPr id="15363" name="Rectangle 1027"/>
          <p:cNvSpPr>
            <a:spLocks noGrp="1" noChangeArrowheads="1"/>
          </p:cNvSpPr>
          <p:nvPr>
            <p:ph type="body" idx="1"/>
          </p:nvPr>
        </p:nvSpPr>
        <p:spPr>
          <a:xfrm>
            <a:off x="4724400" y="1524000"/>
            <a:ext cx="4191000" cy="5029200"/>
          </a:xfrm>
        </p:spPr>
        <p:txBody>
          <a:bodyPr/>
          <a:lstStyle/>
          <a:p>
            <a:pPr>
              <a:lnSpc>
                <a:spcPct val="90000"/>
              </a:lnSpc>
              <a:buFont typeface="Arial" charset="0"/>
              <a:buChar char="•"/>
            </a:pPr>
            <a:r>
              <a:rPr lang="en-US" sz="2800" dirty="0" smtClean="0"/>
              <a:t>Intersects civil rights, economics &amp; environment</a:t>
            </a:r>
          </a:p>
          <a:p>
            <a:pPr>
              <a:lnSpc>
                <a:spcPct val="90000"/>
              </a:lnSpc>
              <a:buFont typeface="Arial" charset="0"/>
              <a:buChar char="•"/>
            </a:pPr>
            <a:r>
              <a:rPr lang="en-US" sz="2800" dirty="0" smtClean="0"/>
              <a:t>Influences economic mobility, sustainability &amp; human interaction</a:t>
            </a:r>
          </a:p>
          <a:p>
            <a:pPr>
              <a:lnSpc>
                <a:spcPct val="90000"/>
              </a:lnSpc>
              <a:buFont typeface="Arial" charset="0"/>
              <a:buChar char="•"/>
            </a:pPr>
            <a:r>
              <a:rPr lang="en-US" sz="2800" dirty="0" smtClean="0"/>
              <a:t>Impacts poverty, unemployment, &amp; access to education, health care &amp; other public services</a:t>
            </a:r>
          </a:p>
        </p:txBody>
      </p:sp>
      <p:pic>
        <p:nvPicPr>
          <p:cNvPr id="15364" name="Picture 5"/>
          <p:cNvPicPr>
            <a:picLocks noChangeAspect="1" noChangeArrowheads="1"/>
          </p:cNvPicPr>
          <p:nvPr/>
        </p:nvPicPr>
        <p:blipFill>
          <a:blip r:embed="rId3" cstate="print"/>
          <a:srcRect/>
          <a:stretch>
            <a:fillRect/>
          </a:stretch>
        </p:blipFill>
        <p:spPr bwMode="auto">
          <a:xfrm>
            <a:off x="228600" y="2616200"/>
            <a:ext cx="4419600" cy="2938463"/>
          </a:xfrm>
          <a:prstGeom prst="rect">
            <a:avLst/>
          </a:prstGeom>
          <a:noFill/>
          <a:ln w="9525">
            <a:noFill/>
            <a:miter lim="800000"/>
            <a:headEnd/>
            <a:tailEnd/>
          </a:ln>
        </p:spPr>
      </p:pic>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b="1" dirty="0" smtClean="0"/>
              <a:t/>
            </a:r>
            <a:br>
              <a:rPr lang="en-US" b="1" dirty="0" smtClean="0"/>
            </a:br>
            <a:r>
              <a:rPr lang="en-US" sz="3100" b="1" dirty="0" smtClean="0"/>
              <a:t>Importance of Transportation </a:t>
            </a:r>
            <a:r>
              <a:rPr lang="en-US" dirty="0" smtClean="0"/>
              <a:t/>
            </a:r>
            <a:br>
              <a:rPr lang="en-US" dirty="0" smtClean="0"/>
            </a:br>
            <a:endParaRPr lang="en-US" cap="none" dirty="0" smtClean="0"/>
          </a:p>
        </p:txBody>
      </p:sp>
      <p:sp>
        <p:nvSpPr>
          <p:cNvPr id="17411" name="Rectangle 3"/>
          <p:cNvSpPr>
            <a:spLocks noGrp="1"/>
          </p:cNvSpPr>
          <p:nvPr>
            <p:ph type="body" idx="4294967295"/>
          </p:nvPr>
        </p:nvSpPr>
        <p:spPr/>
        <p:txBody>
          <a:bodyPr/>
          <a:lstStyle/>
          <a:p>
            <a:pPr>
              <a:buFont typeface="Wingdings" pitchFamily="2" charset="2"/>
              <a:buChar char="q"/>
            </a:pPr>
            <a:r>
              <a:rPr lang="en-US" dirty="0" smtClean="0">
                <a:cs typeface="Times New Roman" pitchFamily="18" charset="0"/>
              </a:rPr>
              <a:t>Transportation touches every aspect of our lives – where we live, work, play, and go to school</a:t>
            </a:r>
          </a:p>
          <a:p>
            <a:pPr>
              <a:buFont typeface="Wingdings" pitchFamily="2" charset="2"/>
              <a:buChar char="q"/>
            </a:pPr>
            <a:r>
              <a:rPr lang="en-US" dirty="0" smtClean="0">
                <a:cs typeface="Times New Roman" pitchFamily="18" charset="0"/>
              </a:rPr>
              <a:t>Transportation plays a pivotal role in shaping human interaction, economic mobility, and sustainability</a:t>
            </a:r>
          </a:p>
          <a:p>
            <a:pPr>
              <a:buFont typeface="Wingdings" pitchFamily="2" charset="2"/>
              <a:buChar char="q"/>
            </a:pPr>
            <a:r>
              <a:rPr lang="en-US" dirty="0" smtClean="0">
                <a:cs typeface="Times New Roman" pitchFamily="18" charset="0"/>
              </a:rPr>
              <a:t>Transportation also provides access to opportunity and serves as a key component in addressing poverty, unemployment, and equal opportunity goals while ensuring access to education, health care, and other public 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7772400" cy="1143000"/>
          </a:xfrm>
        </p:spPr>
        <p:txBody>
          <a:bodyPr/>
          <a:lstStyle/>
          <a:p>
            <a:pPr>
              <a:defRPr/>
            </a:pPr>
            <a:r>
              <a:rPr lang="en-US" dirty="0" smtClean="0"/>
              <a:t>Transportation Equity</a:t>
            </a:r>
          </a:p>
        </p:txBody>
      </p:sp>
      <p:sp>
        <p:nvSpPr>
          <p:cNvPr id="18435" name="Rectangle 3"/>
          <p:cNvSpPr>
            <a:spLocks noGrp="1" noChangeArrowheads="1"/>
          </p:cNvSpPr>
          <p:nvPr>
            <p:ph type="body" sz="half" idx="2"/>
          </p:nvPr>
        </p:nvSpPr>
        <p:spPr>
          <a:xfrm>
            <a:off x="4648200" y="1524000"/>
            <a:ext cx="3987800" cy="4876800"/>
          </a:xfrm>
        </p:spPr>
        <p:txBody>
          <a:bodyPr/>
          <a:lstStyle/>
          <a:p>
            <a:pPr marL="457200" indent="-457200">
              <a:lnSpc>
                <a:spcPct val="90000"/>
              </a:lnSpc>
              <a:buClr>
                <a:srgbClr val="FF0000"/>
              </a:buClr>
              <a:buFontTx/>
              <a:buChar char="•"/>
              <a:tabLst>
                <a:tab pos="173038" algn="l"/>
              </a:tabLst>
            </a:pPr>
            <a:r>
              <a:rPr lang="en-US" sz="2000" dirty="0" smtClean="0"/>
              <a:t>American society is largely divided between those with car and those without cars—a form of transportation apartheid</a:t>
            </a:r>
          </a:p>
          <a:p>
            <a:pPr marL="457200" indent="-457200">
              <a:lnSpc>
                <a:spcPct val="90000"/>
              </a:lnSpc>
              <a:buClr>
                <a:srgbClr val="FF0000"/>
              </a:buClr>
              <a:buFontTx/>
              <a:buChar char="•"/>
              <a:tabLst>
                <a:tab pos="173038" algn="l"/>
              </a:tabLst>
            </a:pPr>
            <a:r>
              <a:rPr lang="en-US" sz="2000" dirty="0" smtClean="0"/>
              <a:t>Transportation is a major component in emergency preparedness, evacuation, and reconstruction </a:t>
            </a:r>
          </a:p>
          <a:p>
            <a:pPr marL="457200" indent="-457200">
              <a:lnSpc>
                <a:spcPct val="90000"/>
              </a:lnSpc>
              <a:buClr>
                <a:srgbClr val="FF0000"/>
              </a:buClr>
              <a:buFontTx/>
              <a:buChar char="•"/>
              <a:tabLst>
                <a:tab pos="173038" algn="l"/>
              </a:tabLst>
            </a:pPr>
            <a:r>
              <a:rPr lang="en-US" sz="2000" dirty="0" smtClean="0">
                <a:cs typeface="Times New Roman" pitchFamily="18" charset="0"/>
              </a:rPr>
              <a:t>Nationally, 7 percent of white households own no car, compared with 24 percent of black households, 17 percent of Latino households, and 13 percent of Asian-American households</a:t>
            </a:r>
            <a:r>
              <a:rPr lang="en-US" sz="2000" dirty="0" smtClean="0"/>
              <a:t> </a:t>
            </a:r>
          </a:p>
        </p:txBody>
      </p:sp>
      <p:pic>
        <p:nvPicPr>
          <p:cNvPr id="18436" name="Picture 4" descr="jt"/>
          <p:cNvPicPr>
            <a:picLocks noChangeAspect="1" noChangeArrowheads="1"/>
          </p:cNvPicPr>
          <p:nvPr/>
        </p:nvPicPr>
        <p:blipFill>
          <a:blip r:embed="rId3" cstate="print"/>
          <a:srcRect/>
          <a:stretch>
            <a:fillRect/>
          </a:stretch>
        </p:blipFill>
        <p:spPr bwMode="auto">
          <a:xfrm>
            <a:off x="590550" y="1600200"/>
            <a:ext cx="3656013" cy="4876800"/>
          </a:xfrm>
          <a:prstGeom prst="rect">
            <a:avLst/>
          </a:prstGeom>
          <a:noFill/>
          <a:ln w="9525">
            <a:noFill/>
            <a:miter lim="800000"/>
            <a:headEnd/>
            <a:tailEnd/>
          </a:ln>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b="1" smtClean="0"/>
              <a:t>Transportation Equity</a:t>
            </a:r>
          </a:p>
        </p:txBody>
      </p:sp>
      <p:sp>
        <p:nvSpPr>
          <p:cNvPr id="19459" name="Rectangle 3"/>
          <p:cNvSpPr>
            <a:spLocks noGrp="1" noChangeArrowheads="1"/>
          </p:cNvSpPr>
          <p:nvPr>
            <p:ph type="body" sz="half" idx="2"/>
          </p:nvPr>
        </p:nvSpPr>
        <p:spPr/>
        <p:txBody>
          <a:bodyPr/>
          <a:lstStyle/>
          <a:p>
            <a:pPr>
              <a:lnSpc>
                <a:spcPct val="90000"/>
              </a:lnSpc>
              <a:buFont typeface="Arial" charset="0"/>
              <a:buChar char="•"/>
            </a:pPr>
            <a:r>
              <a:rPr lang="en-US" b="1" smtClean="0"/>
              <a:t>Procedural Equity</a:t>
            </a:r>
            <a:r>
              <a:rPr lang="en-US" smtClean="0"/>
              <a:t> (Is the process fair, uniform, and consistent?)</a:t>
            </a:r>
          </a:p>
          <a:p>
            <a:pPr>
              <a:lnSpc>
                <a:spcPct val="90000"/>
              </a:lnSpc>
              <a:buFont typeface="Arial" charset="0"/>
              <a:buChar char="•"/>
            </a:pPr>
            <a:r>
              <a:rPr lang="en-US" b="1" smtClean="0"/>
              <a:t>Geographic Equity</a:t>
            </a:r>
            <a:r>
              <a:rPr lang="en-US" smtClean="0"/>
              <a:t> (Are some spatial communities located on the “wrong side of the tracks?”)</a:t>
            </a:r>
          </a:p>
          <a:p>
            <a:pPr>
              <a:lnSpc>
                <a:spcPct val="90000"/>
              </a:lnSpc>
              <a:buFont typeface="Arial" charset="0"/>
              <a:buChar char="•"/>
            </a:pPr>
            <a:r>
              <a:rPr lang="en-US" b="1" smtClean="0"/>
              <a:t>Social Equity</a:t>
            </a:r>
            <a:r>
              <a:rPr lang="en-US" smtClean="0"/>
              <a:t> (How are the benefits and costs distributed among population groups?)</a:t>
            </a:r>
          </a:p>
          <a:p>
            <a:pPr>
              <a:lnSpc>
                <a:spcPct val="90000"/>
              </a:lnSpc>
            </a:pPr>
            <a:endParaRPr lang="en-US" smtClean="0"/>
          </a:p>
        </p:txBody>
      </p:sp>
      <p:pic>
        <p:nvPicPr>
          <p:cNvPr id="19460" name="Picture 4" descr="0025may5"/>
          <p:cNvPicPr>
            <a:picLocks noChangeAspect="1" noChangeArrowheads="1"/>
          </p:cNvPicPr>
          <p:nvPr/>
        </p:nvPicPr>
        <p:blipFill>
          <a:blip r:embed="rId3" cstate="print"/>
          <a:srcRect/>
          <a:stretch>
            <a:fillRect/>
          </a:stretch>
        </p:blipFill>
        <p:spPr bwMode="auto">
          <a:xfrm>
            <a:off x="304800" y="2133600"/>
            <a:ext cx="4267200" cy="2971800"/>
          </a:xfrm>
          <a:prstGeom prst="rect">
            <a:avLst/>
          </a:prstGeom>
          <a:noFill/>
          <a:ln w="9525">
            <a:noFill/>
            <a:miter lim="800000"/>
            <a:headEnd/>
            <a:tailEnd/>
          </a:ln>
        </p:spPr>
      </p:pic>
    </p:spTree>
  </p:cSld>
  <p:clrMapOvr>
    <a:masterClrMapping/>
  </p:clrMapOvr>
  <p:transition xmlns:p14="http://schemas.microsoft.com/office/powerpoint/2010/main" spd="med">
    <p:random/>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p3d 3"/>
  <p:tag name="POWER3D OPTIONS" val="Fast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3228</TotalTime>
  <Words>1985</Words>
  <Application>Microsoft Macintosh PowerPoint</Application>
  <PresentationFormat>On-screen Show (4:3)</PresentationFormat>
  <Paragraphs>226</Paragraphs>
  <Slides>36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Oriel</vt:lpstr>
      <vt:lpstr>Microsoft ClipArt Gallery</vt:lpstr>
      <vt:lpstr>PowerPoint Presentation</vt:lpstr>
      <vt:lpstr>Transportation Justice  </vt:lpstr>
      <vt:lpstr>Basic Logistics </vt:lpstr>
      <vt:lpstr>Webinar Overview </vt:lpstr>
      <vt:lpstr>Environmental Justice Principle</vt:lpstr>
      <vt:lpstr>Today’s Transportation</vt:lpstr>
      <vt:lpstr> Importance of Transportation  </vt:lpstr>
      <vt:lpstr>Transportation Equity</vt:lpstr>
      <vt:lpstr>Transportation Equity</vt:lpstr>
      <vt:lpstr>Dismantling Separate But Equal</vt:lpstr>
      <vt:lpstr>Assault on Transportation Apartheid </vt:lpstr>
      <vt:lpstr>Title VI of the Civil Rights Act of 1964</vt:lpstr>
      <vt:lpstr>Confronting Transit Racism in the U.S. </vt:lpstr>
      <vt:lpstr>Transit Racism Can Kill </vt:lpstr>
      <vt:lpstr>MARTA – “Moving Africans Rapidly Through Atlanta”</vt:lpstr>
      <vt:lpstr>Transportation Bill</vt:lpstr>
      <vt:lpstr>Webinar Overview </vt:lpstr>
      <vt:lpstr>PowerPoint Presentation</vt:lpstr>
      <vt:lpstr>Transportation Planning Process</vt:lpstr>
      <vt:lpstr>Transit Investments</vt:lpstr>
      <vt:lpstr>Getting There on Public Transportation</vt:lpstr>
      <vt:lpstr>The Price of Gridlock</vt:lpstr>
      <vt:lpstr>Driven to Spend</vt:lpstr>
      <vt:lpstr>Follow the Dollars </vt:lpstr>
      <vt:lpstr>Shortchanging Metro Areas</vt:lpstr>
      <vt:lpstr>Overlooking Rural Areas </vt:lpstr>
      <vt:lpstr>Highway Robbery </vt:lpstr>
      <vt:lpstr>Spatial Mismatch and Opportunity  </vt:lpstr>
      <vt:lpstr>Cars vs. Mass Transit </vt:lpstr>
      <vt:lpstr>Transportation and Health</vt:lpstr>
      <vt:lpstr>Environmental Costs of Sprawl</vt:lpstr>
      <vt:lpstr> Social Costs of Sprawl </vt:lpstr>
      <vt:lpstr>Public Involvement Opportunities</vt:lpstr>
      <vt:lpstr>  Successful EJ Practices</vt:lpstr>
      <vt:lpstr>PowerPoint Presentation</vt:lpstr>
      <vt:lpstr>PowerPoint Presentation</vt:lpstr>
    </vt:vector>
  </TitlesOfParts>
  <Company>The Praxis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ditra edwards</dc:creator>
  <cp:lastModifiedBy>Tomas</cp:lastModifiedBy>
  <cp:revision>48</cp:revision>
  <dcterms:created xsi:type="dcterms:W3CDTF">2011-03-11T17:42:30Z</dcterms:created>
  <dcterms:modified xsi:type="dcterms:W3CDTF">2011-04-20T04:37:01Z</dcterms:modified>
</cp:coreProperties>
</file>